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
  </p:notesMasterIdLst>
  <p:sldIdLst>
    <p:sldId id="257" r:id="rId2"/>
    <p:sldId id="258" r:id="rId3"/>
    <p:sldId id="259" r:id="rId4"/>
    <p:sldId id="260" r:id="rId5"/>
    <p:sldId id="261" r:id="rId6"/>
    <p:sldId id="263" r:id="rId7"/>
    <p:sldId id="264" r:id="rId8"/>
    <p:sldId id="265" r:id="rId9"/>
    <p:sldId id="266" r:id="rId10"/>
    <p:sldId id="267" r:id="rId11"/>
    <p:sldId id="26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90"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4B8CD3-2B5D-4956-8859-152167C97871}" type="datetimeFigureOut">
              <a:rPr lang="en-US" smtClean="0"/>
              <a:t>5/1/2013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C99BDF-66FB-4122-B6C1-50E19903C374}" type="slidenum">
              <a:rPr lang="en-US" smtClean="0"/>
              <a:t>‹#›</a:t>
            </a:fld>
            <a:endParaRPr lang="en-US"/>
          </a:p>
        </p:txBody>
      </p:sp>
    </p:spTree>
    <p:extLst>
      <p:ext uri="{BB962C8B-B14F-4D97-AF65-F5344CB8AC3E}">
        <p14:creationId xmlns:p14="http://schemas.microsoft.com/office/powerpoint/2010/main" val="3929432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Tracy C. 				SS 11:</a:t>
            </a:r>
            <a:r>
              <a:rPr lang="en-US" baseline="0" dirty="0" smtClean="0"/>
              <a:t> DACHAU Concentration Camp 				4/24/2013 		Block 2B</a:t>
            </a:r>
            <a:endParaRPr lang="en-US" dirty="0"/>
          </a:p>
        </p:txBody>
      </p:sp>
      <p:sp>
        <p:nvSpPr>
          <p:cNvPr id="4" name="Slide Number Placeholder 3"/>
          <p:cNvSpPr>
            <a:spLocks noGrp="1"/>
          </p:cNvSpPr>
          <p:nvPr>
            <p:ph type="sldNum" sz="quarter" idx="10"/>
          </p:nvPr>
        </p:nvSpPr>
        <p:spPr/>
        <p:txBody>
          <a:bodyPr/>
          <a:lstStyle/>
          <a:p>
            <a:fld id="{B1C99BDF-66FB-4122-B6C1-50E19903C374}" type="slidenum">
              <a:rPr lang="en-US" smtClean="0"/>
              <a:t>1</a:t>
            </a:fld>
            <a:endParaRPr lang="en-US"/>
          </a:p>
        </p:txBody>
      </p:sp>
    </p:spTree>
    <p:extLst>
      <p:ext uri="{BB962C8B-B14F-4D97-AF65-F5344CB8AC3E}">
        <p14:creationId xmlns:p14="http://schemas.microsoft.com/office/powerpoint/2010/main" val="20658653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bwMode="white"/>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BFECC2C-BE58-4868-B461-090AE5F36633}" type="slidenum">
              <a:rPr lang="en-US" smtClean="0"/>
              <a:t>‹#›</a:t>
            </a:fld>
            <a:endParaRPr lang="en-US" dirty="0"/>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BFECC2C-BE58-4868-B461-090AE5F36633}" type="slidenum">
              <a:rPr lang="en-US" smtClean="0"/>
              <a:t>‹#›</a:t>
            </a:fld>
            <a:endParaRPr lang="en-US" dirty="0"/>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BFECC2C-BE58-4868-B461-090AE5F36633}" type="slidenum">
              <a:rPr lang="en-US" smtClean="0"/>
              <a:t>‹#›</a:t>
            </a:fld>
            <a:endParaRPr lang="en-US" dirty="0"/>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4C6BDDB2-F735-497B-AA19-78C5DF5DA7D2}" type="datetimeFigureOut">
              <a:rPr lang="en-US" smtClean="0"/>
              <a:t>5/1/2013</a:t>
            </a:fld>
            <a:endParaRPr lang="en-US" dirty="0"/>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dirty="0"/>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CBFECC2C-BE58-4868-B461-090AE5F36633}"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hyperlink" Target="http://www.bing.com/images/search?q=dachau+concentration+camp&amp;qs=SC&amp;sk=&amp;FORM=QBIR&amp;pq=dachau%20concentratison&amp;sc=8-21&amp;sp=1&amp;qs=SC&amp;sk" TargetMode="External"/><Relationship Id="rId3" Type="http://schemas.openxmlformats.org/officeDocument/2006/relationships/hyperlink" Target="http://library.thinkquest.org/3300/Consen.html" TargetMode="External"/><Relationship Id="rId7" Type="http://schemas.openxmlformats.org/officeDocument/2006/relationships/hyperlink" Target="http://www.kawvalley.k12.ks.us/schools/rjh/marneyg/archived_projects/2000Projects/haileyhoobler00hol.htm" TargetMode="External"/><Relationship Id="rId2" Type="http://schemas.openxmlformats.org/officeDocument/2006/relationships/hyperlink" Target="http://www.holocaustresearchproject.org/othercamps/dachau.html" TargetMode="External"/><Relationship Id="rId1" Type="http://schemas.openxmlformats.org/officeDocument/2006/relationships/slideLayout" Target="../slideLayouts/slideLayout1.xml"/><Relationship Id="rId6" Type="http://schemas.openxmlformats.org/officeDocument/2006/relationships/hyperlink" Target="http://stevemorse.org/dachau/intro.htm" TargetMode="External"/><Relationship Id="rId5" Type="http://schemas.openxmlformats.org/officeDocument/2006/relationships/hyperlink" Target="http://www.scrapbookpages.com/DachauScrapbook/overview.html" TargetMode="External"/><Relationship Id="rId4" Type="http://schemas.openxmlformats.org/officeDocument/2006/relationships/hyperlink" Target="http://www.jewishvirtuallibrary.org/jsource/Holocaust/dachau.htm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12086" y="1066800"/>
            <a:ext cx="7086600" cy="1371600"/>
          </a:xfrm>
        </p:spPr>
        <p:txBody>
          <a:bodyPr>
            <a:normAutofit/>
          </a:bodyPr>
          <a:lstStyle/>
          <a:p>
            <a:r>
              <a:rPr lang="en-US" sz="4000" b="1" dirty="0" smtClean="0">
                <a:effectLst>
                  <a:outerShdw blurRad="38100" dist="38100" dir="2700000" algn="tl">
                    <a:srgbClr val="000000">
                      <a:alpha val="43137"/>
                    </a:srgbClr>
                  </a:outerShdw>
                </a:effectLst>
                <a:latin typeface="Acorn Initials" pitchFamily="2" charset="0"/>
              </a:rPr>
              <a:t>D  a  c  h  a  u </a:t>
            </a:r>
            <a:r>
              <a:rPr lang="en-US" sz="4000" b="1" dirty="0" smtClean="0">
                <a:effectLst>
                  <a:outerShdw blurRad="38100" dist="38100" dir="2700000" algn="tl">
                    <a:srgbClr val="000000">
                      <a:alpha val="43137"/>
                    </a:srgbClr>
                  </a:outerShdw>
                </a:effectLst>
                <a:latin typeface="Acorn Initials" pitchFamily="2" charset="0"/>
              </a:rPr>
              <a:t/>
            </a:r>
            <a:br>
              <a:rPr lang="en-US" sz="4000" b="1" dirty="0" smtClean="0">
                <a:effectLst>
                  <a:outerShdw blurRad="38100" dist="38100" dir="2700000" algn="tl">
                    <a:srgbClr val="000000">
                      <a:alpha val="43137"/>
                    </a:srgbClr>
                  </a:outerShdw>
                </a:effectLst>
                <a:latin typeface="Acorn Initials" pitchFamily="2" charset="0"/>
              </a:rPr>
            </a:br>
            <a:r>
              <a:rPr lang="en-US" sz="2700" dirty="0" smtClean="0">
                <a:effectLst>
                  <a:outerShdw blurRad="38100" dist="38100" dir="2700000" algn="tl">
                    <a:srgbClr val="000000">
                      <a:alpha val="43137"/>
                    </a:srgbClr>
                  </a:outerShdw>
                </a:effectLst>
                <a:latin typeface="Acorn Initials" pitchFamily="2" charset="0"/>
              </a:rPr>
              <a:t>Concentration </a:t>
            </a:r>
            <a:r>
              <a:rPr lang="en-US" sz="2700" dirty="0" smtClean="0">
                <a:effectLst>
                  <a:outerShdw blurRad="38100" dist="38100" dir="2700000" algn="tl">
                    <a:srgbClr val="000000">
                      <a:alpha val="43137"/>
                    </a:srgbClr>
                  </a:outerShdw>
                </a:effectLst>
                <a:latin typeface="Acorn Initials" pitchFamily="2" charset="0"/>
              </a:rPr>
              <a:t>Camp</a:t>
            </a:r>
            <a:endParaRPr lang="en-US" sz="27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914400" y="2514600"/>
            <a:ext cx="7194960" cy="762000"/>
          </a:xfrm>
        </p:spPr>
        <p:txBody>
          <a:bodyPr>
            <a:normAutofit fontScale="92500"/>
          </a:bodyPr>
          <a:lstStyle/>
          <a:p>
            <a:r>
              <a:rPr lang="en-US" dirty="0" smtClean="0">
                <a:effectLst>
                  <a:outerShdw blurRad="38100" dist="38100" dir="2700000" algn="tl">
                    <a:srgbClr val="000000">
                      <a:alpha val="43137"/>
                    </a:srgbClr>
                  </a:outerShdw>
                </a:effectLst>
                <a:latin typeface="EucrosiaUPC" pitchFamily="18" charset="-34"/>
                <a:cs typeface="EucrosiaUPC" pitchFamily="18" charset="-34"/>
              </a:rPr>
              <a:t>“The first concentration camp for political prisoners.” – Heinrich Himmler, head of Nazi police force.</a:t>
            </a:r>
            <a:endParaRPr lang="en-US" dirty="0">
              <a:effectLst>
                <a:outerShdw blurRad="38100" dist="38100" dir="2700000" algn="tl">
                  <a:srgbClr val="000000">
                    <a:alpha val="43137"/>
                  </a:srgbClr>
                </a:outerShdw>
              </a:effectLst>
              <a:latin typeface="EucrosiaUPC" pitchFamily="18" charset="-34"/>
              <a:cs typeface="EucrosiaUPC" pitchFamily="18" charset="-34"/>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505199"/>
            <a:ext cx="2362200" cy="1863569"/>
          </a:xfrm>
          <a:prstGeom prst="rect">
            <a:avLst/>
          </a:prstGeom>
          <a:ln/>
        </p:spPr>
        <p:style>
          <a:lnRef idx="0">
            <a:schemeClr val="dk1"/>
          </a:lnRef>
          <a:fillRef idx="1002">
            <a:schemeClr val="lt1"/>
          </a:fillRef>
          <a:effectRef idx="3">
            <a:schemeClr val="dk1"/>
          </a:effectRef>
          <a:fontRef idx="minor">
            <a:schemeClr val="lt1"/>
          </a:fontRef>
        </p:style>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3505199"/>
            <a:ext cx="2426521" cy="1863569"/>
          </a:xfrm>
          <a:prstGeom prst="rect">
            <a:avLst/>
          </a:prstGeom>
          <a:ln/>
        </p:spPr>
        <p:style>
          <a:lnRef idx="0">
            <a:schemeClr val="dk1"/>
          </a:lnRef>
          <a:fillRef idx="1002">
            <a:schemeClr val="lt1"/>
          </a:fillRef>
          <a:effectRef idx="3">
            <a:schemeClr val="dk1"/>
          </a:effectRef>
          <a:fontRef idx="minor">
            <a:schemeClr val="lt1"/>
          </a:fontRef>
        </p:style>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3505200"/>
            <a:ext cx="2281614" cy="1863569"/>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3768777355"/>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1026"/>
                                        </p:tgtEl>
                                      </p:cBhvr>
                                    </p:animEffect>
                                    <p:animScale>
                                      <p:cBhvr>
                                        <p:cTn id="16" dur="250" autoRev="1" fill="hold"/>
                                        <p:tgtEl>
                                          <p:spTgt spid="1026"/>
                                        </p:tgtEl>
                                      </p:cBhvr>
                                      <p:by x="105000" y="105000"/>
                                    </p:animScale>
                                  </p:childTnLst>
                                </p:cTn>
                              </p:par>
                              <p:par>
                                <p:cTn id="17" presetID="26" presetClass="emph" presetSubtype="0" fill="hold" nodeType="withEffect">
                                  <p:stCondLst>
                                    <p:cond delay="0"/>
                                  </p:stCondLst>
                                  <p:childTnLst>
                                    <p:animEffect transition="out" filter="fade">
                                      <p:cBhvr>
                                        <p:cTn id="18" dur="500" tmFilter="0, 0; .2, .5; .8, .5; 1, 0"/>
                                        <p:tgtEl>
                                          <p:spTgt spid="1029"/>
                                        </p:tgtEl>
                                      </p:cBhvr>
                                    </p:animEffect>
                                    <p:animScale>
                                      <p:cBhvr>
                                        <p:cTn id="19" dur="250" autoRev="1" fill="hold"/>
                                        <p:tgtEl>
                                          <p:spTgt spid="1029"/>
                                        </p:tgtEl>
                                      </p:cBhvr>
                                      <p:by x="105000" y="105000"/>
                                    </p:animScale>
                                  </p:childTnLst>
                                </p:cTn>
                              </p:par>
                              <p:par>
                                <p:cTn id="20" presetID="26" presetClass="emph" presetSubtype="0" fill="hold" nodeType="withEffect">
                                  <p:stCondLst>
                                    <p:cond delay="0"/>
                                  </p:stCondLst>
                                  <p:childTnLst>
                                    <p:animEffect transition="out" filter="fade">
                                      <p:cBhvr>
                                        <p:cTn id="21" dur="500" tmFilter="0, 0; .2, .5; .8, .5; 1, 0"/>
                                        <p:tgtEl>
                                          <p:spTgt spid="1030"/>
                                        </p:tgtEl>
                                      </p:cBhvr>
                                    </p:animEffect>
                                    <p:animScale>
                                      <p:cBhvr>
                                        <p:cTn id="22" dur="250" autoRev="1" fill="hold"/>
                                        <p:tgtEl>
                                          <p:spTgt spid="10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1066800"/>
            <a:ext cx="6400800" cy="7620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Media</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219200" y="1828800"/>
            <a:ext cx="6400800" cy="1143000"/>
          </a:xfrm>
        </p:spPr>
        <p:txBody>
          <a:bodyPr>
            <a:normAutofit fontScale="92500" lnSpcReduction="20000"/>
          </a:bodyPr>
          <a:lstStyle/>
          <a:p>
            <a:pPr marL="342900" indent="-342900" algn="l">
              <a:lnSpc>
                <a:spcPct val="100000"/>
              </a:lnSpc>
              <a:spcBef>
                <a:spcPts val="0"/>
              </a:spcBef>
              <a:buFont typeface="Wingdings" pitchFamily="2" charset="2"/>
              <a:buChar char="v"/>
            </a:pPr>
            <a:r>
              <a:rPr lang="en-US" sz="1800" b="1" i="0" dirty="0" smtClean="0">
                <a:latin typeface="EucrosiaUPC" pitchFamily="18" charset="-34"/>
                <a:cs typeface="EucrosiaUPC" pitchFamily="18" charset="-34"/>
              </a:rPr>
              <a:t>Holocaust – Dachau and Sachsenhausen </a:t>
            </a:r>
            <a:r>
              <a:rPr lang="en-US" sz="1800" i="0" dirty="0" smtClean="0">
                <a:latin typeface="EucrosiaUPC" pitchFamily="18" charset="-34"/>
                <a:cs typeface="EucrosiaUPC" pitchFamily="18" charset="-34"/>
              </a:rPr>
              <a:t>(2005)</a:t>
            </a:r>
          </a:p>
          <a:p>
            <a:pPr marL="342900" indent="-342900" algn="l">
              <a:lnSpc>
                <a:spcPct val="100000"/>
              </a:lnSpc>
              <a:spcBef>
                <a:spcPts val="0"/>
              </a:spcBef>
              <a:buFont typeface="Wingdings" pitchFamily="2" charset="2"/>
              <a:buChar char="v"/>
            </a:pPr>
            <a:r>
              <a:rPr lang="en-US" sz="1800" b="1" i="0" dirty="0" smtClean="0">
                <a:latin typeface="EucrosiaUPC" pitchFamily="18" charset="-34"/>
                <a:cs typeface="EucrosiaUPC" pitchFamily="18" charset="-34"/>
              </a:rPr>
              <a:t>Liberation Day: Dachau (1999)</a:t>
            </a:r>
            <a:r>
              <a:rPr lang="en-US" sz="1800" i="0" dirty="0" smtClean="0">
                <a:latin typeface="EucrosiaUPC" pitchFamily="18" charset="-34"/>
                <a:cs typeface="EucrosiaUPC" pitchFamily="18" charset="-34"/>
              </a:rPr>
              <a:t> directed by Caleb Tinbergen</a:t>
            </a:r>
          </a:p>
          <a:p>
            <a:pPr marL="342900" indent="-342900" algn="l">
              <a:lnSpc>
                <a:spcPct val="100000"/>
              </a:lnSpc>
              <a:spcBef>
                <a:spcPts val="0"/>
              </a:spcBef>
              <a:buFont typeface="Wingdings" pitchFamily="2" charset="2"/>
              <a:buChar char="v"/>
            </a:pPr>
            <a:r>
              <a:rPr lang="en-US" sz="1800" b="1" i="0" dirty="0" smtClean="0">
                <a:latin typeface="EucrosiaUPC" pitchFamily="18" charset="-34"/>
                <a:cs typeface="EucrosiaUPC" pitchFamily="18" charset="-34"/>
              </a:rPr>
              <a:t>Shutter Island </a:t>
            </a:r>
            <a:r>
              <a:rPr lang="en-US" sz="1800" i="0" dirty="0" smtClean="0">
                <a:latin typeface="EucrosiaUPC" pitchFamily="18" charset="-34"/>
                <a:cs typeface="EucrosiaUPC" pitchFamily="18" charset="-34"/>
              </a:rPr>
              <a:t>based on 2003 novel by Dennis Lehane</a:t>
            </a:r>
          </a:p>
          <a:p>
            <a:pPr marL="342900" indent="-342900" algn="l">
              <a:lnSpc>
                <a:spcPct val="100000"/>
              </a:lnSpc>
              <a:spcBef>
                <a:spcPts val="0"/>
              </a:spcBef>
              <a:buFont typeface="Wingdings" pitchFamily="2" charset="2"/>
              <a:buChar char="v"/>
            </a:pPr>
            <a:r>
              <a:rPr lang="en-US" sz="1800" b="1" i="0" dirty="0" smtClean="0">
                <a:latin typeface="EucrosiaUPC" pitchFamily="18" charset="-34"/>
                <a:cs typeface="EucrosiaUPC" pitchFamily="18" charset="-34"/>
              </a:rPr>
              <a:t>Histories of the Holocaust: Dachau – State Within a State</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Books listed below.</a:t>
            </a:r>
            <a:endParaRPr lang="en-US" sz="1800" i="0" dirty="0">
              <a:latin typeface="EucrosiaUPC" pitchFamily="18" charset="-34"/>
              <a:cs typeface="EucrosiaUPC" pitchFamily="18" charset="-34"/>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364" y="3124200"/>
            <a:ext cx="1600200" cy="2300288"/>
          </a:xfrm>
          <a:prstGeom prst="rect">
            <a:avLst/>
          </a:prstGeom>
          <a:ln/>
        </p:spPr>
        <p:style>
          <a:lnRef idx="0">
            <a:schemeClr val="dk1"/>
          </a:lnRef>
          <a:fillRef idx="1002">
            <a:schemeClr val="lt1"/>
          </a:fillRef>
          <a:effectRef idx="3">
            <a:schemeClr val="dk1"/>
          </a:effectRef>
          <a:fontRef idx="minor">
            <a:schemeClr val="lt1"/>
          </a:fontRef>
        </p:style>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7564" y="3124200"/>
            <a:ext cx="1560968" cy="2300288"/>
          </a:xfrm>
          <a:prstGeom prst="rect">
            <a:avLst/>
          </a:prstGeom>
          <a:ln/>
        </p:spPr>
        <p:style>
          <a:lnRef idx="0">
            <a:schemeClr val="dk1"/>
          </a:lnRef>
          <a:fillRef idx="1002">
            <a:schemeClr val="lt1"/>
          </a:fillRef>
          <a:effectRef idx="3">
            <a:schemeClr val="dk1"/>
          </a:effectRef>
          <a:fontRef idx="minor">
            <a:schemeClr val="lt1"/>
          </a:fontRef>
        </p:style>
      </p:pic>
      <p:pic>
        <p:nvPicPr>
          <p:cNvPr id="92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124200"/>
            <a:ext cx="1477963" cy="2300288"/>
          </a:xfrm>
          <a:prstGeom prst="rect">
            <a:avLst/>
          </a:prstGeom>
          <a:ln/>
        </p:spPr>
        <p:style>
          <a:lnRef idx="0">
            <a:schemeClr val="dk1"/>
          </a:lnRef>
          <a:fillRef idx="1002">
            <a:schemeClr val="lt1"/>
          </a:fillRef>
          <a:effectRef idx="3">
            <a:schemeClr val="dk1"/>
          </a:effectRef>
          <a:fontRef idx="minor">
            <a:schemeClr val="lt1"/>
          </a:fontRef>
        </p:style>
      </p:pic>
      <p:pic>
        <p:nvPicPr>
          <p:cNvPr id="922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8532" y="3124200"/>
            <a:ext cx="1537468" cy="2300288"/>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1912173225"/>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2" end="2"/>
                                            </p:txEl>
                                          </p:spTgt>
                                        </p:tgtEl>
                                      </p:cBhvr>
                                    </p:animEffect>
                                    <p:animScale>
                                      <p:cBhvr>
                                        <p:cTn id="21" dur="250" autoRev="1" fill="hold"/>
                                        <p:tgtEl>
                                          <p:spTgt spid="3">
                                            <p:txEl>
                                              <p:pRg st="2" end="2"/>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0" nodeType="clickEffect">
                                  <p:stCondLst>
                                    <p:cond delay="0"/>
                                  </p:stCondLst>
                                  <p:childTnLst>
                                    <p:animEffect transition="out" filter="fade">
                                      <p:cBhvr>
                                        <p:cTn id="25" dur="500" tmFilter="0, 0; .2, .5; .8, .5; 1, 0"/>
                                        <p:tgtEl>
                                          <p:spTgt spid="3">
                                            <p:txEl>
                                              <p:pRg st="3" end="3"/>
                                            </p:txEl>
                                          </p:spTgt>
                                        </p:tgtEl>
                                      </p:cBhvr>
                                    </p:animEffect>
                                    <p:animScale>
                                      <p:cBhvr>
                                        <p:cTn id="26" dur="250" autoRev="1" fill="hold"/>
                                        <p:tgtEl>
                                          <p:spTgt spid="3">
                                            <p:txEl>
                                              <p:pRg st="3" end="3"/>
                                            </p:txEl>
                                          </p:spTgt>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0" nodeType="clickEffect">
                                  <p:stCondLst>
                                    <p:cond delay="0"/>
                                  </p:stCondLst>
                                  <p:childTnLst>
                                    <p:animEffect transition="out" filter="fade">
                                      <p:cBhvr>
                                        <p:cTn id="30" dur="500" tmFilter="0, 0; .2, .5; .8, .5; 1, 0"/>
                                        <p:tgtEl>
                                          <p:spTgt spid="3">
                                            <p:txEl>
                                              <p:pRg st="4" end="4"/>
                                            </p:txEl>
                                          </p:spTgt>
                                        </p:tgtEl>
                                      </p:cBhvr>
                                    </p:animEffect>
                                    <p:animScale>
                                      <p:cBhvr>
                                        <p:cTn id="31" dur="250" autoRev="1" fill="hold"/>
                                        <p:tgtEl>
                                          <p:spTgt spid="3">
                                            <p:txEl>
                                              <p:pRg st="4" end="4"/>
                                            </p:txEl>
                                          </p:spTgt>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9218"/>
                                        </p:tgtEl>
                                      </p:cBhvr>
                                    </p:animEffect>
                                    <p:animScale>
                                      <p:cBhvr>
                                        <p:cTn id="36" dur="250" autoRev="1" fill="hold"/>
                                        <p:tgtEl>
                                          <p:spTgt spid="9218"/>
                                        </p:tgtEl>
                                      </p:cBhvr>
                                      <p:by x="105000" y="105000"/>
                                    </p:animScale>
                                  </p:childTnLst>
                                </p:cTn>
                              </p:par>
                              <p:par>
                                <p:cTn id="37" presetID="26" presetClass="emph" presetSubtype="0" fill="hold" nodeType="withEffect">
                                  <p:stCondLst>
                                    <p:cond delay="0"/>
                                  </p:stCondLst>
                                  <p:childTnLst>
                                    <p:animEffect transition="out" filter="fade">
                                      <p:cBhvr>
                                        <p:cTn id="38" dur="500" tmFilter="0, 0; .2, .5; .8, .5; 1, 0"/>
                                        <p:tgtEl>
                                          <p:spTgt spid="9219"/>
                                        </p:tgtEl>
                                      </p:cBhvr>
                                    </p:animEffect>
                                    <p:animScale>
                                      <p:cBhvr>
                                        <p:cTn id="39" dur="250" autoRev="1" fill="hold"/>
                                        <p:tgtEl>
                                          <p:spTgt spid="9219"/>
                                        </p:tgtEl>
                                      </p:cBhvr>
                                      <p:by x="105000" y="105000"/>
                                    </p:animScale>
                                  </p:childTnLst>
                                </p:cTn>
                              </p:par>
                              <p:par>
                                <p:cTn id="40" presetID="26" presetClass="emph" presetSubtype="0" fill="hold" nodeType="withEffect">
                                  <p:stCondLst>
                                    <p:cond delay="0"/>
                                  </p:stCondLst>
                                  <p:childTnLst>
                                    <p:animEffect transition="out" filter="fade">
                                      <p:cBhvr>
                                        <p:cTn id="41" dur="500" tmFilter="0, 0; .2, .5; .8, .5; 1, 0"/>
                                        <p:tgtEl>
                                          <p:spTgt spid="9222"/>
                                        </p:tgtEl>
                                      </p:cBhvr>
                                    </p:animEffect>
                                    <p:animScale>
                                      <p:cBhvr>
                                        <p:cTn id="42" dur="250" autoRev="1" fill="hold"/>
                                        <p:tgtEl>
                                          <p:spTgt spid="9222"/>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9221"/>
                                        </p:tgtEl>
                                      </p:cBhvr>
                                    </p:animEffect>
                                    <p:animScale>
                                      <p:cBhvr>
                                        <p:cTn id="45" dur="250" autoRev="1" fill="hold"/>
                                        <p:tgtEl>
                                          <p:spTgt spid="92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838200"/>
            <a:ext cx="6400800" cy="10668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Sources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143000" y="1676400"/>
            <a:ext cx="6629400" cy="3810000"/>
          </a:xfrm>
        </p:spPr>
        <p:txBody>
          <a:bodyPr>
            <a:normAutofit fontScale="92500" lnSpcReduction="10000"/>
          </a:bodyPr>
          <a:lstStyle/>
          <a:p>
            <a:pPr algn="l"/>
            <a:r>
              <a:rPr lang="en-US" sz="1800" i="0" dirty="0">
                <a:latin typeface="EucrosiaUPC" pitchFamily="18" charset="-34"/>
                <a:cs typeface="EucrosiaUPC" pitchFamily="18" charset="-34"/>
                <a:hlinkClick r:id="rId2"/>
              </a:rPr>
              <a:t>http://</a:t>
            </a:r>
            <a:r>
              <a:rPr lang="en-US" sz="1800" i="0" dirty="0" smtClean="0">
                <a:latin typeface="EucrosiaUPC" pitchFamily="18" charset="-34"/>
                <a:cs typeface="EucrosiaUPC" pitchFamily="18" charset="-34"/>
                <a:hlinkClick r:id="rId2"/>
              </a:rPr>
              <a:t>www.holocaustresearchproject.org/othercamps/dachau.html</a:t>
            </a:r>
            <a:endParaRPr lang="en-US" sz="1800" i="0" dirty="0" smtClean="0">
              <a:latin typeface="EucrosiaUPC" pitchFamily="18" charset="-34"/>
              <a:cs typeface="EucrosiaUPC" pitchFamily="18" charset="-34"/>
            </a:endParaRPr>
          </a:p>
          <a:p>
            <a:pPr algn="l">
              <a:lnSpc>
                <a:spcPct val="100000"/>
              </a:lnSpc>
              <a:spcBef>
                <a:spcPts val="0"/>
              </a:spcBef>
            </a:pPr>
            <a:r>
              <a:rPr lang="en-US" sz="1800" i="0" dirty="0">
                <a:latin typeface="EucrosiaUPC" pitchFamily="18" charset="-34"/>
                <a:cs typeface="EucrosiaUPC" pitchFamily="18" charset="-34"/>
                <a:hlinkClick r:id="rId3"/>
              </a:rPr>
              <a:t>http://</a:t>
            </a:r>
            <a:r>
              <a:rPr lang="en-US" sz="1800" i="0" dirty="0" smtClean="0">
                <a:latin typeface="EucrosiaUPC" pitchFamily="18" charset="-34"/>
                <a:cs typeface="EucrosiaUPC" pitchFamily="18" charset="-34"/>
                <a:hlinkClick r:id="rId3"/>
              </a:rPr>
              <a:t>library.thinkquest.org/3300/Consen.html</a:t>
            </a:r>
            <a:endParaRPr lang="en-US" sz="1800" i="0" dirty="0" smtClean="0">
              <a:latin typeface="EucrosiaUPC" pitchFamily="18" charset="-34"/>
              <a:cs typeface="EucrosiaUPC" pitchFamily="18" charset="-34"/>
            </a:endParaRPr>
          </a:p>
          <a:p>
            <a:pPr algn="l">
              <a:lnSpc>
                <a:spcPct val="100000"/>
              </a:lnSpc>
              <a:spcBef>
                <a:spcPts val="0"/>
              </a:spcBef>
            </a:pPr>
            <a:r>
              <a:rPr lang="en-US" sz="1800" i="0" dirty="0">
                <a:latin typeface="EucrosiaUPC" pitchFamily="18" charset="-34"/>
                <a:cs typeface="EucrosiaUPC" pitchFamily="18" charset="-34"/>
                <a:hlinkClick r:id="rId4"/>
              </a:rPr>
              <a:t>http://</a:t>
            </a:r>
            <a:r>
              <a:rPr lang="en-US" sz="1800" i="0" dirty="0" smtClean="0">
                <a:latin typeface="EucrosiaUPC" pitchFamily="18" charset="-34"/>
                <a:cs typeface="EucrosiaUPC" pitchFamily="18" charset="-34"/>
                <a:hlinkClick r:id="rId4"/>
              </a:rPr>
              <a:t>www.jewishvirtuallibrary.org/jsource/Holocaust/dachau.html</a:t>
            </a:r>
            <a:endParaRPr lang="en-US" sz="1800" i="0" dirty="0" smtClean="0">
              <a:latin typeface="EucrosiaUPC" pitchFamily="18" charset="-34"/>
              <a:cs typeface="EucrosiaUPC" pitchFamily="18" charset="-34"/>
            </a:endParaRPr>
          </a:p>
          <a:p>
            <a:pPr algn="l">
              <a:lnSpc>
                <a:spcPct val="100000"/>
              </a:lnSpc>
              <a:spcBef>
                <a:spcPts val="0"/>
              </a:spcBef>
            </a:pPr>
            <a:r>
              <a:rPr lang="en-US" sz="1800" i="0" dirty="0">
                <a:latin typeface="EucrosiaUPC" pitchFamily="18" charset="-34"/>
                <a:cs typeface="EucrosiaUPC" pitchFamily="18" charset="-34"/>
                <a:hlinkClick r:id="rId5"/>
              </a:rPr>
              <a:t>http://</a:t>
            </a:r>
            <a:r>
              <a:rPr lang="en-US" sz="1800" i="0" dirty="0" smtClean="0">
                <a:latin typeface="EucrosiaUPC" pitchFamily="18" charset="-34"/>
                <a:cs typeface="EucrosiaUPC" pitchFamily="18" charset="-34"/>
                <a:hlinkClick r:id="rId5"/>
              </a:rPr>
              <a:t>www.scrapbookpages.com/DachauScrapbook/overview.html</a:t>
            </a:r>
            <a:endParaRPr lang="en-US" sz="1800" i="0" dirty="0" smtClean="0">
              <a:latin typeface="EucrosiaUPC" pitchFamily="18" charset="-34"/>
              <a:cs typeface="EucrosiaUPC" pitchFamily="18" charset="-34"/>
            </a:endParaRPr>
          </a:p>
          <a:p>
            <a:pPr algn="l">
              <a:lnSpc>
                <a:spcPct val="100000"/>
              </a:lnSpc>
              <a:spcBef>
                <a:spcPts val="0"/>
              </a:spcBef>
            </a:pPr>
            <a:r>
              <a:rPr lang="en-US" sz="1800" i="0" dirty="0">
                <a:latin typeface="EucrosiaUPC" pitchFamily="18" charset="-34"/>
                <a:cs typeface="EucrosiaUPC" pitchFamily="18" charset="-34"/>
                <a:hlinkClick r:id="rId6"/>
              </a:rPr>
              <a:t>http://</a:t>
            </a:r>
            <a:r>
              <a:rPr lang="en-US" sz="1800" i="0" dirty="0" smtClean="0">
                <a:latin typeface="EucrosiaUPC" pitchFamily="18" charset="-34"/>
                <a:cs typeface="EucrosiaUPC" pitchFamily="18" charset="-34"/>
                <a:hlinkClick r:id="rId6"/>
              </a:rPr>
              <a:t>stevemorse.org/dachau/intro.htm</a:t>
            </a:r>
            <a:endParaRPr lang="en-US" sz="1800" i="0" dirty="0" smtClean="0">
              <a:latin typeface="EucrosiaUPC" pitchFamily="18" charset="-34"/>
              <a:cs typeface="EucrosiaUPC" pitchFamily="18" charset="-34"/>
            </a:endParaRPr>
          </a:p>
          <a:p>
            <a:pPr algn="l">
              <a:lnSpc>
                <a:spcPct val="100000"/>
              </a:lnSpc>
              <a:spcBef>
                <a:spcPts val="0"/>
              </a:spcBef>
            </a:pPr>
            <a:endParaRPr lang="en-US" sz="1800" i="0" dirty="0" smtClean="0">
              <a:latin typeface="EucrosiaUPC" pitchFamily="18" charset="-34"/>
              <a:cs typeface="EucrosiaUPC" pitchFamily="18" charset="-34"/>
              <a:hlinkClick r:id="rId7"/>
            </a:endParaRPr>
          </a:p>
          <a:p>
            <a:pPr algn="l">
              <a:lnSpc>
                <a:spcPct val="100000"/>
              </a:lnSpc>
              <a:spcBef>
                <a:spcPts val="0"/>
              </a:spcBef>
            </a:pPr>
            <a:endParaRPr lang="en-US" sz="1800" i="0" dirty="0">
              <a:latin typeface="EucrosiaUPC" pitchFamily="18" charset="-34"/>
              <a:cs typeface="EucrosiaUPC" pitchFamily="18" charset="-34"/>
              <a:hlinkClick r:id="rId7"/>
            </a:endParaRPr>
          </a:p>
          <a:p>
            <a:pPr algn="l">
              <a:lnSpc>
                <a:spcPct val="100000"/>
              </a:lnSpc>
              <a:spcBef>
                <a:spcPts val="0"/>
              </a:spcBef>
            </a:pPr>
            <a:endParaRPr lang="en-US" sz="1800" i="0" dirty="0" smtClean="0">
              <a:latin typeface="EucrosiaUPC" pitchFamily="18" charset="-34"/>
              <a:cs typeface="EucrosiaUPC" pitchFamily="18" charset="-34"/>
              <a:hlinkClick r:id="rId7"/>
            </a:endParaRPr>
          </a:p>
          <a:p>
            <a:pPr algn="l">
              <a:lnSpc>
                <a:spcPct val="100000"/>
              </a:lnSpc>
              <a:spcBef>
                <a:spcPts val="0"/>
              </a:spcBef>
            </a:pPr>
            <a:endParaRPr lang="en-US" sz="1800" i="0" dirty="0" smtClean="0">
              <a:latin typeface="EucrosiaUPC" pitchFamily="18" charset="-34"/>
              <a:cs typeface="EucrosiaUPC" pitchFamily="18" charset="-34"/>
              <a:hlinkClick r:id="rId7"/>
            </a:endParaRPr>
          </a:p>
          <a:p>
            <a:pPr algn="l">
              <a:lnSpc>
                <a:spcPct val="100000"/>
              </a:lnSpc>
              <a:spcBef>
                <a:spcPts val="0"/>
              </a:spcBef>
            </a:pPr>
            <a:endParaRPr lang="en-US" sz="1800" i="0" dirty="0" smtClean="0">
              <a:latin typeface="EucrosiaUPC" pitchFamily="18" charset="-34"/>
              <a:cs typeface="EucrosiaUPC" pitchFamily="18" charset="-34"/>
              <a:hlinkClick r:id="rId7"/>
            </a:endParaRPr>
          </a:p>
          <a:p>
            <a:pPr algn="l">
              <a:lnSpc>
                <a:spcPct val="100000"/>
              </a:lnSpc>
              <a:spcBef>
                <a:spcPts val="0"/>
              </a:spcBef>
            </a:pPr>
            <a:r>
              <a:rPr lang="en-US" sz="1800" i="0" dirty="0" smtClean="0">
                <a:latin typeface="EucrosiaUPC" pitchFamily="18" charset="-34"/>
                <a:cs typeface="EucrosiaUPC" pitchFamily="18" charset="-34"/>
                <a:hlinkClick r:id="rId7"/>
              </a:rPr>
              <a:t>http</a:t>
            </a:r>
            <a:r>
              <a:rPr lang="en-US" sz="1800" i="0" dirty="0">
                <a:latin typeface="EucrosiaUPC" pitchFamily="18" charset="-34"/>
                <a:cs typeface="EucrosiaUPC" pitchFamily="18" charset="-34"/>
                <a:hlinkClick r:id="rId7"/>
              </a:rPr>
              <a:t>://</a:t>
            </a:r>
            <a:r>
              <a:rPr lang="en-US" sz="1800" i="0" dirty="0" smtClean="0">
                <a:latin typeface="EucrosiaUPC" pitchFamily="18" charset="-34"/>
                <a:cs typeface="EucrosiaUPC" pitchFamily="18" charset="-34"/>
                <a:hlinkClick r:id="rId7"/>
              </a:rPr>
              <a:t>www.kawvalley.k12.ks.us/schools/rjh/marneyg/archived_projects/2000Projects/haileyhoobler00hol.htm</a:t>
            </a:r>
            <a:endParaRPr lang="en-US" sz="1800" i="0" dirty="0" smtClean="0">
              <a:latin typeface="EucrosiaUPC" pitchFamily="18" charset="-34"/>
              <a:cs typeface="EucrosiaUPC" pitchFamily="18" charset="-34"/>
            </a:endParaRPr>
          </a:p>
          <a:p>
            <a:pPr algn="l">
              <a:lnSpc>
                <a:spcPct val="100000"/>
              </a:lnSpc>
              <a:spcBef>
                <a:spcPts val="0"/>
              </a:spcBef>
            </a:pPr>
            <a:endParaRPr lang="en-US" sz="1800" i="0" dirty="0" smtClean="0">
              <a:latin typeface="EucrosiaUPC" pitchFamily="18" charset="-34"/>
              <a:cs typeface="EucrosiaUPC" pitchFamily="18" charset="-34"/>
            </a:endParaRPr>
          </a:p>
          <a:p>
            <a:pPr algn="l">
              <a:lnSpc>
                <a:spcPct val="100000"/>
              </a:lnSpc>
              <a:spcBef>
                <a:spcPts val="0"/>
              </a:spcBef>
            </a:pPr>
            <a:r>
              <a:rPr lang="en-US" sz="1900" i="0" dirty="0">
                <a:latin typeface="EucrosiaUPC" pitchFamily="18" charset="-34"/>
                <a:cs typeface="EucrosiaUPC" pitchFamily="18" charset="-34"/>
                <a:hlinkClick r:id="rId8"/>
              </a:rPr>
              <a:t>http://www.bing.com/images/search?q=dachau+concentration+camp&amp;qs=SC&amp;sk=&amp;FORM=QBIR&amp;pq=dachau%20concentratison&amp;sc=8-21&amp;sp=1&amp;qs=SC&amp;sk</a:t>
            </a:r>
            <a:r>
              <a:rPr lang="en-US" sz="1900" i="0" dirty="0" smtClean="0">
                <a:latin typeface="EucrosiaUPC" pitchFamily="18" charset="-34"/>
                <a:cs typeface="EucrosiaUPC" pitchFamily="18" charset="-34"/>
              </a:rPr>
              <a:t>=</a:t>
            </a:r>
          </a:p>
          <a:p>
            <a:pPr algn="l">
              <a:lnSpc>
                <a:spcPct val="100000"/>
              </a:lnSpc>
              <a:spcBef>
                <a:spcPts val="0"/>
              </a:spcBef>
            </a:pPr>
            <a:endParaRPr lang="en-US" sz="1900" i="0" dirty="0" smtClean="0">
              <a:latin typeface="EucrosiaUPC" pitchFamily="18" charset="-34"/>
              <a:cs typeface="EucrosiaUPC" pitchFamily="18" charset="-34"/>
            </a:endParaRPr>
          </a:p>
          <a:p>
            <a:pPr algn="l">
              <a:lnSpc>
                <a:spcPct val="100000"/>
              </a:lnSpc>
              <a:spcBef>
                <a:spcPts val="0"/>
              </a:spcBef>
            </a:pPr>
            <a:endParaRPr lang="en-US" sz="1900" i="0" dirty="0">
              <a:latin typeface="EucrosiaUPC" pitchFamily="18" charset="-34"/>
              <a:cs typeface="EucrosiaUPC" pitchFamily="18" charset="-34"/>
            </a:endParaRPr>
          </a:p>
        </p:txBody>
      </p:sp>
    </p:spTree>
    <p:extLst>
      <p:ext uri="{BB962C8B-B14F-4D97-AF65-F5344CB8AC3E}">
        <p14:creationId xmlns:p14="http://schemas.microsoft.com/office/powerpoint/2010/main" val="139567801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2" end="2"/>
                                            </p:txEl>
                                          </p:spTgt>
                                        </p:tgtEl>
                                      </p:cBhvr>
                                    </p:animEffect>
                                    <p:animScale>
                                      <p:cBhvr>
                                        <p:cTn id="21" dur="250" autoRev="1" fill="hold"/>
                                        <p:tgtEl>
                                          <p:spTgt spid="3">
                                            <p:txEl>
                                              <p:pRg st="2" end="2"/>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0" nodeType="clickEffect">
                                  <p:stCondLst>
                                    <p:cond delay="0"/>
                                  </p:stCondLst>
                                  <p:childTnLst>
                                    <p:animEffect transition="out" filter="fade">
                                      <p:cBhvr>
                                        <p:cTn id="25" dur="500" tmFilter="0, 0; .2, .5; .8, .5; 1, 0"/>
                                        <p:tgtEl>
                                          <p:spTgt spid="3">
                                            <p:txEl>
                                              <p:pRg st="3" end="3"/>
                                            </p:txEl>
                                          </p:spTgt>
                                        </p:tgtEl>
                                      </p:cBhvr>
                                    </p:animEffect>
                                    <p:animScale>
                                      <p:cBhvr>
                                        <p:cTn id="26" dur="250" autoRev="1" fill="hold"/>
                                        <p:tgtEl>
                                          <p:spTgt spid="3">
                                            <p:txEl>
                                              <p:pRg st="3" end="3"/>
                                            </p:txEl>
                                          </p:spTgt>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0" nodeType="clickEffect">
                                  <p:stCondLst>
                                    <p:cond delay="0"/>
                                  </p:stCondLst>
                                  <p:childTnLst>
                                    <p:animEffect transition="out" filter="fade">
                                      <p:cBhvr>
                                        <p:cTn id="30" dur="500" tmFilter="0, 0; .2, .5; .8, .5; 1, 0"/>
                                        <p:tgtEl>
                                          <p:spTgt spid="3">
                                            <p:txEl>
                                              <p:pRg st="4" end="4"/>
                                            </p:txEl>
                                          </p:spTgt>
                                        </p:tgtEl>
                                      </p:cBhvr>
                                    </p:animEffect>
                                    <p:animScale>
                                      <p:cBhvr>
                                        <p:cTn id="31" dur="250" autoRev="1" fill="hold"/>
                                        <p:tgtEl>
                                          <p:spTgt spid="3">
                                            <p:txEl>
                                              <p:pRg st="4" end="4"/>
                                            </p:txEl>
                                          </p:spTgt>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grpId="0" nodeType="clickEffect">
                                  <p:stCondLst>
                                    <p:cond delay="0"/>
                                  </p:stCondLst>
                                  <p:childTnLst>
                                    <p:animEffect transition="out" filter="fade">
                                      <p:cBhvr>
                                        <p:cTn id="35" dur="500" tmFilter="0, 0; .2, .5; .8, .5; 1, 0"/>
                                        <p:tgtEl>
                                          <p:spTgt spid="3">
                                            <p:txEl>
                                              <p:pRg st="10" end="10"/>
                                            </p:txEl>
                                          </p:spTgt>
                                        </p:tgtEl>
                                      </p:cBhvr>
                                    </p:animEffect>
                                    <p:animScale>
                                      <p:cBhvr>
                                        <p:cTn id="36" dur="250" autoRev="1" fill="hold"/>
                                        <p:tgtEl>
                                          <p:spTgt spid="3">
                                            <p:txEl>
                                              <p:pRg st="10" end="10"/>
                                            </p:txEl>
                                          </p:spTgt>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grpId="0" nodeType="clickEffect">
                                  <p:stCondLst>
                                    <p:cond delay="0"/>
                                  </p:stCondLst>
                                  <p:childTnLst>
                                    <p:animEffect transition="out" filter="fade">
                                      <p:cBhvr>
                                        <p:cTn id="40" dur="500" tmFilter="0, 0; .2, .5; .8, .5; 1, 0"/>
                                        <p:tgtEl>
                                          <p:spTgt spid="3">
                                            <p:txEl>
                                              <p:pRg st="12" end="12"/>
                                            </p:txEl>
                                          </p:spTgt>
                                        </p:tgtEl>
                                      </p:cBhvr>
                                    </p:animEffect>
                                    <p:animScale>
                                      <p:cBhvr>
                                        <p:cTn id="41" dur="250" autoRev="1" fill="hold"/>
                                        <p:tgtEl>
                                          <p:spTgt spid="3">
                                            <p:txEl>
                                              <p:pRg st="12" end="12"/>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9700" y="1143000"/>
            <a:ext cx="6400800" cy="7620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Location</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295400" y="1752600"/>
            <a:ext cx="6477000" cy="762000"/>
          </a:xfrm>
        </p:spPr>
        <p:txBody>
          <a:bodyPr>
            <a:normAutofit/>
          </a:bodyPr>
          <a:lstStyle/>
          <a:p>
            <a:pPr marL="285750" indent="-285750">
              <a:buFont typeface="Wingdings" pitchFamily="2" charset="2"/>
              <a:buChar char="v"/>
            </a:pPr>
            <a:r>
              <a:rPr lang="en-US" sz="1800" dirty="0" smtClean="0">
                <a:latin typeface="EucrosiaUPC" pitchFamily="18" charset="-34"/>
                <a:ea typeface="Adobe Ming Std L" pitchFamily="18" charset="-128"/>
                <a:cs typeface="EucrosiaUPC" pitchFamily="18" charset="-34"/>
              </a:rPr>
              <a:t>The SS, the elite guard of the Nazi Party, established the camp in the small town of Dachau</a:t>
            </a:r>
            <a:r>
              <a:rPr lang="en-US" sz="1800" dirty="0" smtClean="0">
                <a:latin typeface="EucrosiaUPC" pitchFamily="18" charset="-34"/>
                <a:cs typeface="EucrosiaUPC" pitchFamily="18" charset="-34"/>
              </a:rPr>
              <a:t>.</a:t>
            </a:r>
            <a:endParaRPr lang="en-US" sz="1800" dirty="0">
              <a:latin typeface="EucrosiaUPC" pitchFamily="18" charset="-34"/>
              <a:cs typeface="EucrosiaUPC" pitchFamily="18" charset="-34"/>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286000"/>
            <a:ext cx="6629400" cy="3200400"/>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139567801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2050"/>
                                        </p:tgtEl>
                                      </p:cBhvr>
                                    </p:animEffect>
                                    <p:animScale>
                                      <p:cBhvr>
                                        <p:cTn id="16" dur="250" autoRev="1" fill="hold"/>
                                        <p:tgtEl>
                                          <p:spTgt spid="20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9511" y="914400"/>
            <a:ext cx="6705600" cy="9144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The Prisoners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143000" y="1828800"/>
            <a:ext cx="6858000" cy="1752600"/>
          </a:xfrm>
        </p:spPr>
        <p:txBody>
          <a:bodyPr>
            <a:normAutofit/>
          </a:bodyPr>
          <a:lstStyle/>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The first group sent in was those in “protective custody”, consisting of Communists and Social Democrats.</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Thousands of Jewish prisoners from Hungary, Poland, Czechoslovakia, and the Soviet Union. </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Gypsies, who were like the Jewish and classified as racially inferior.</a:t>
            </a:r>
            <a:endParaRPr lang="en-US" sz="1800" i="0" dirty="0">
              <a:latin typeface="EucrosiaUPC" pitchFamily="18" charset="-34"/>
              <a:cs typeface="EucrosiaUPC" pitchFamily="18" charset="-34"/>
            </a:endParaRPr>
          </a:p>
        </p:txBody>
      </p:sp>
      <p:pic>
        <p:nvPicPr>
          <p:cNvPr id="3074" name="Picture 2" descr="http://russianpickle.files.wordpress.com/2010/09/zigane_0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3054034"/>
            <a:ext cx="1981200" cy="1270739"/>
          </a:xfrm>
          <a:prstGeom prst="rect">
            <a:avLst/>
          </a:prstGeom>
        </p:spPr>
        <p:style>
          <a:lnRef idx="0">
            <a:schemeClr val="dk1"/>
          </a:lnRef>
          <a:fillRef idx="1002">
            <a:schemeClr val="lt1"/>
          </a:fillRef>
          <a:effectRef idx="3">
            <a:schemeClr val="dk1"/>
          </a:effectRef>
          <a:fontRef idx="minor">
            <a:schemeClr val="lt1"/>
          </a:fontRef>
        </p:style>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1800" y="3054033"/>
            <a:ext cx="1530790" cy="1270739"/>
          </a:xfrm>
          <a:prstGeom prst="rect">
            <a:avLst/>
          </a:prstGeom>
          <a:ln/>
        </p:spPr>
        <p:style>
          <a:lnRef idx="0">
            <a:schemeClr val="dk1"/>
          </a:lnRef>
          <a:fillRef idx="1002">
            <a:schemeClr val="lt1"/>
          </a:fillRef>
          <a:effectRef idx="3">
            <a:schemeClr val="dk1"/>
          </a:effectRef>
          <a:fontRef idx="minor">
            <a:schemeClr val="lt1"/>
          </a:fontRef>
        </p:style>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2590" y="3054032"/>
            <a:ext cx="1871080" cy="1270739"/>
          </a:xfrm>
          <a:prstGeom prst="rect">
            <a:avLst/>
          </a:prstGeom>
          <a:ln/>
        </p:spPr>
        <p:style>
          <a:lnRef idx="0">
            <a:schemeClr val="dk1"/>
          </a:lnRef>
          <a:fillRef idx="1002">
            <a:schemeClr val="lt1"/>
          </a:fillRef>
          <a:effectRef idx="3">
            <a:schemeClr val="dk1"/>
          </a:effectRef>
          <a:fontRef idx="minor">
            <a:schemeClr val="lt1"/>
          </a:fontRef>
        </p:style>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3669" y="3054031"/>
            <a:ext cx="1636383" cy="1270739"/>
          </a:xfrm>
          <a:prstGeom prst="rect">
            <a:avLst/>
          </a:prstGeom>
          <a:ln/>
        </p:spPr>
        <p:style>
          <a:lnRef idx="0">
            <a:schemeClr val="dk1"/>
          </a:lnRef>
          <a:fillRef idx="1002">
            <a:schemeClr val="lt1"/>
          </a:fillRef>
          <a:effectRef idx="3">
            <a:schemeClr val="dk1"/>
          </a:effectRef>
          <a:fontRef idx="minor">
            <a:schemeClr val="lt1"/>
          </a:fontRef>
        </p:style>
      </p:pic>
      <p:sp>
        <p:nvSpPr>
          <p:cNvPr id="5" name="TextBox 4"/>
          <p:cNvSpPr txBox="1"/>
          <p:nvPr/>
        </p:nvSpPr>
        <p:spPr>
          <a:xfrm>
            <a:off x="1155072" y="4419600"/>
            <a:ext cx="7239000" cy="1200329"/>
          </a:xfrm>
          <a:prstGeom prst="rect">
            <a:avLst/>
          </a:prstGeom>
          <a:noFill/>
        </p:spPr>
        <p:txBody>
          <a:bodyPr wrap="square" rtlCol="0">
            <a:spAutoFit/>
          </a:bodyPr>
          <a:lstStyle/>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Jehovah’s Witnesses, which is a Christian </a:t>
            </a:r>
            <a:r>
              <a:rPr lang="en-US" dirty="0">
                <a:solidFill>
                  <a:schemeClr val="tx1">
                    <a:lumMod val="65000"/>
                    <a:lumOff val="35000"/>
                  </a:schemeClr>
                </a:solidFill>
                <a:latin typeface="EucrosiaUPC" pitchFamily="18" charset="-34"/>
                <a:cs typeface="EucrosiaUPC" pitchFamily="18" charset="-34"/>
              </a:rPr>
              <a:t>denomination with many beliefs that stand out from mainstream </a:t>
            </a:r>
            <a:r>
              <a:rPr lang="en-US" dirty="0" smtClean="0">
                <a:solidFill>
                  <a:schemeClr val="tx1">
                    <a:lumMod val="65000"/>
                    <a:lumOff val="35000"/>
                  </a:schemeClr>
                </a:solidFill>
                <a:latin typeface="EucrosiaUPC" pitchFamily="18" charset="-34"/>
                <a:cs typeface="EucrosiaUPC" pitchFamily="18" charset="-34"/>
              </a:rPr>
              <a:t>Christianity. </a:t>
            </a:r>
          </a:p>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Clergymen who opposed the Nazis in forcing control of the churches.</a:t>
            </a:r>
          </a:p>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Homosexuals, “asocials”, prostitutes and repeat criminals were also imprisoned.</a:t>
            </a:r>
            <a:endParaRPr lang="en-US" dirty="0">
              <a:solidFill>
                <a:schemeClr val="tx1">
                  <a:lumMod val="65000"/>
                  <a:lumOff val="35000"/>
                </a:schemeClr>
              </a:solidFill>
              <a:latin typeface="EucrosiaUPC" pitchFamily="18" charset="-34"/>
              <a:cs typeface="EucrosiaUPC" pitchFamily="18" charset="-34"/>
            </a:endParaRPr>
          </a:p>
        </p:txBody>
      </p:sp>
    </p:spTree>
    <p:extLst>
      <p:ext uri="{BB962C8B-B14F-4D97-AF65-F5344CB8AC3E}">
        <p14:creationId xmlns:p14="http://schemas.microsoft.com/office/powerpoint/2010/main" val="139567801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2" end="2"/>
                                            </p:txEl>
                                          </p:spTgt>
                                        </p:tgtEl>
                                      </p:cBhvr>
                                    </p:animEffect>
                                    <p:animScale>
                                      <p:cBhvr>
                                        <p:cTn id="21" dur="250" autoRev="1" fill="hold"/>
                                        <p:tgtEl>
                                          <p:spTgt spid="3">
                                            <p:txEl>
                                              <p:pRg st="2" end="2"/>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0" nodeType="clickEffect">
                                  <p:stCondLst>
                                    <p:cond delay="0"/>
                                  </p:stCondLst>
                                  <p:childTnLst>
                                    <p:animEffect transition="out" filter="fade">
                                      <p:cBhvr>
                                        <p:cTn id="25" dur="500" tmFilter="0, 0; .2, .5; .8, .5; 1, 0"/>
                                        <p:tgtEl>
                                          <p:spTgt spid="5"/>
                                        </p:tgtEl>
                                      </p:cBhvr>
                                    </p:animEffect>
                                    <p:animScale>
                                      <p:cBhvr>
                                        <p:cTn id="26" dur="250" autoRev="1" fill="hold"/>
                                        <p:tgtEl>
                                          <p:spTgt spid="5"/>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3077"/>
                                        </p:tgtEl>
                                      </p:cBhvr>
                                    </p:animEffect>
                                    <p:animScale>
                                      <p:cBhvr>
                                        <p:cTn id="31" dur="250" autoRev="1" fill="hold"/>
                                        <p:tgtEl>
                                          <p:spTgt spid="3077"/>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3076"/>
                                        </p:tgtEl>
                                      </p:cBhvr>
                                    </p:animEffect>
                                    <p:animScale>
                                      <p:cBhvr>
                                        <p:cTn id="34" dur="250" autoRev="1" fill="hold"/>
                                        <p:tgtEl>
                                          <p:spTgt spid="3076"/>
                                        </p:tgtEl>
                                      </p:cBhvr>
                                      <p:by x="105000" y="105000"/>
                                    </p:animScale>
                                  </p:childTnLst>
                                </p:cTn>
                              </p:par>
                              <p:par>
                                <p:cTn id="35" presetID="26" presetClass="emph" presetSubtype="0" fill="hold" nodeType="withEffect">
                                  <p:stCondLst>
                                    <p:cond delay="0"/>
                                  </p:stCondLst>
                                  <p:childTnLst>
                                    <p:animEffect transition="out" filter="fade">
                                      <p:cBhvr>
                                        <p:cTn id="36" dur="500" tmFilter="0, 0; .2, .5; .8, .5; 1, 0"/>
                                        <p:tgtEl>
                                          <p:spTgt spid="3075"/>
                                        </p:tgtEl>
                                      </p:cBhvr>
                                    </p:animEffect>
                                    <p:animScale>
                                      <p:cBhvr>
                                        <p:cTn id="37" dur="250" autoRev="1" fill="hold"/>
                                        <p:tgtEl>
                                          <p:spTgt spid="3075"/>
                                        </p:tgtEl>
                                      </p:cBhvr>
                                      <p:by x="105000" y="105000"/>
                                    </p:animScale>
                                  </p:childTnLst>
                                </p:cTn>
                              </p:par>
                              <p:par>
                                <p:cTn id="38" presetID="26" presetClass="emph" presetSubtype="0" fill="hold" nodeType="withEffect">
                                  <p:stCondLst>
                                    <p:cond delay="0"/>
                                  </p:stCondLst>
                                  <p:childTnLst>
                                    <p:animEffect transition="out" filter="fade">
                                      <p:cBhvr>
                                        <p:cTn id="39" dur="500" tmFilter="0, 0; .2, .5; .8, .5; 1, 0"/>
                                        <p:tgtEl>
                                          <p:spTgt spid="3074"/>
                                        </p:tgtEl>
                                      </p:cBhvr>
                                    </p:animEffect>
                                    <p:animScale>
                                      <p:cBhvr>
                                        <p:cTn id="40" dur="250" autoRev="1" fill="hold"/>
                                        <p:tgtEl>
                                          <p:spTgt spid="307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066800"/>
            <a:ext cx="6400800" cy="7924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work camp</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219200" y="1828800"/>
            <a:ext cx="6629400" cy="1447800"/>
          </a:xfrm>
        </p:spPr>
        <p:txBody>
          <a:bodyPr>
            <a:noAutofit/>
          </a:bodyPr>
          <a:lstStyle/>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Dachau was a work camp where those imprisoned worked to their deaths. They usually had a life expectancy of 5 months, even if they were not executed.</a:t>
            </a:r>
          </a:p>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The people no use to the Nazis were either gassed with poison in “showers”, shot, used for medical experiments till death, being beaten, or killed by fatal injections. Many died from diseases and starvation regardless.</a:t>
            </a:r>
            <a:endParaRPr lang="en-US" sz="1800" i="0" dirty="0">
              <a:latin typeface="EucrosiaUPC" pitchFamily="18" charset="-34"/>
              <a:cs typeface="EucrosiaUPC" pitchFamily="18" charset="-34"/>
            </a:endParaRPr>
          </a:p>
        </p:txBody>
      </p:sp>
      <p:sp>
        <p:nvSpPr>
          <p:cNvPr id="4" name="TextBox 3"/>
          <p:cNvSpPr txBox="1"/>
          <p:nvPr/>
        </p:nvSpPr>
        <p:spPr>
          <a:xfrm>
            <a:off x="1219200" y="4419600"/>
            <a:ext cx="6705600" cy="1200329"/>
          </a:xfrm>
          <a:prstGeom prst="rect">
            <a:avLst/>
          </a:prstGeom>
          <a:noFill/>
        </p:spPr>
        <p:txBody>
          <a:bodyPr wrap="square" rtlCol="0">
            <a:spAutoFit/>
          </a:bodyPr>
          <a:lstStyle/>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Prisoners were forced to destroy the old munitions factory in the camp in horrible conditions in the beginning. Many worked 10-14 hours a day.</a:t>
            </a:r>
          </a:p>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They were used to operate the camp, construct, handicraft, build roads, work in gravel pits, and the drainage of marshland.</a:t>
            </a:r>
            <a:endParaRPr lang="en-US" dirty="0">
              <a:solidFill>
                <a:schemeClr val="tx1">
                  <a:lumMod val="65000"/>
                  <a:lumOff val="35000"/>
                </a:schemeClr>
              </a:solidFill>
              <a:latin typeface="EucrosiaUPC" pitchFamily="18" charset="-34"/>
              <a:cs typeface="EucrosiaUPC" pitchFamily="18" charset="-34"/>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8082" y="3243722"/>
            <a:ext cx="1752600" cy="1133348"/>
          </a:xfrm>
          <a:prstGeom prst="rect">
            <a:avLst/>
          </a:prstGeom>
          <a:ln/>
        </p:spPr>
        <p:style>
          <a:lnRef idx="0">
            <a:schemeClr val="dk1"/>
          </a:lnRef>
          <a:fillRef idx="1001">
            <a:schemeClr val="lt1"/>
          </a:fillRef>
          <a:effectRef idx="3">
            <a:schemeClr val="dk1"/>
          </a:effectRef>
          <a:fontRef idx="minor">
            <a:schemeClr val="lt1"/>
          </a:fontRef>
        </p:style>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0682" y="3243721"/>
            <a:ext cx="1716110" cy="1133348"/>
          </a:xfrm>
          <a:prstGeom prst="rect">
            <a:avLst/>
          </a:prstGeom>
          <a:ln/>
        </p:spPr>
        <p:style>
          <a:lnRef idx="0">
            <a:schemeClr val="dk1"/>
          </a:lnRef>
          <a:fillRef idx="1001">
            <a:schemeClr val="lt1"/>
          </a:fillRef>
          <a:effectRef idx="3">
            <a:schemeClr val="dk1"/>
          </a:effectRef>
          <a:fontRef idx="minor">
            <a:schemeClr val="lt1"/>
          </a:fontRef>
        </p:style>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6792" y="3243721"/>
            <a:ext cx="1734954" cy="1133348"/>
          </a:xfrm>
          <a:prstGeom prst="rect">
            <a:avLst/>
          </a:prstGeom>
          <a:ln/>
        </p:spPr>
        <p:style>
          <a:lnRef idx="0">
            <a:schemeClr val="dk1"/>
          </a:lnRef>
          <a:fillRef idx="1001">
            <a:schemeClr val="lt1"/>
          </a:fillRef>
          <a:effectRef idx="3">
            <a:schemeClr val="dk1"/>
          </a:effectRef>
          <a:fontRef idx="minor">
            <a:schemeClr val="lt1"/>
          </a:fontRef>
        </p:style>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1746" y="3243721"/>
            <a:ext cx="1663570" cy="1133348"/>
          </a:xfrm>
          <a:prstGeom prst="rect">
            <a:avLst/>
          </a:prstGeom>
          <a:ln/>
        </p:spPr>
        <p:style>
          <a:lnRef idx="0">
            <a:schemeClr val="dk1"/>
          </a:lnRef>
          <a:fillRef idx="1001">
            <a:schemeClr val="lt1"/>
          </a:fillRef>
          <a:effectRef idx="3">
            <a:schemeClr val="dk1"/>
          </a:effectRef>
          <a:fontRef idx="minor">
            <a:schemeClr val="lt1"/>
          </a:fontRef>
        </p:style>
      </p:pic>
    </p:spTree>
    <p:extLst>
      <p:ext uri="{BB962C8B-B14F-4D97-AF65-F5344CB8AC3E}">
        <p14:creationId xmlns:p14="http://schemas.microsoft.com/office/powerpoint/2010/main" val="139567801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4098"/>
                                        </p:tgtEl>
                                      </p:cBhvr>
                                    </p:animEffect>
                                    <p:animScale>
                                      <p:cBhvr>
                                        <p:cTn id="26" dur="250" autoRev="1" fill="hold"/>
                                        <p:tgtEl>
                                          <p:spTgt spid="4098"/>
                                        </p:tgtEl>
                                      </p:cBhvr>
                                      <p:by x="105000" y="105000"/>
                                    </p:animScale>
                                  </p:childTnLst>
                                </p:cTn>
                              </p:par>
                              <p:par>
                                <p:cTn id="27" presetID="26" presetClass="emph" presetSubtype="0" fill="hold" nodeType="withEffect">
                                  <p:stCondLst>
                                    <p:cond delay="0"/>
                                  </p:stCondLst>
                                  <p:childTnLst>
                                    <p:animEffect transition="out" filter="fade">
                                      <p:cBhvr>
                                        <p:cTn id="28" dur="500" tmFilter="0, 0; .2, .5; .8, .5; 1, 0"/>
                                        <p:tgtEl>
                                          <p:spTgt spid="4099"/>
                                        </p:tgtEl>
                                      </p:cBhvr>
                                    </p:animEffect>
                                    <p:animScale>
                                      <p:cBhvr>
                                        <p:cTn id="29" dur="250" autoRev="1" fill="hold"/>
                                        <p:tgtEl>
                                          <p:spTgt spid="4099"/>
                                        </p:tgtEl>
                                      </p:cBhvr>
                                      <p:by x="105000" y="105000"/>
                                    </p:animScale>
                                  </p:childTnLst>
                                </p:cTn>
                              </p:par>
                              <p:par>
                                <p:cTn id="30" presetID="26" presetClass="emph" presetSubtype="0" fill="hold" nodeType="withEffect">
                                  <p:stCondLst>
                                    <p:cond delay="0"/>
                                  </p:stCondLst>
                                  <p:childTnLst>
                                    <p:animEffect transition="out" filter="fade">
                                      <p:cBhvr>
                                        <p:cTn id="31" dur="500" tmFilter="0, 0; .2, .5; .8, .5; 1, 0"/>
                                        <p:tgtEl>
                                          <p:spTgt spid="4100"/>
                                        </p:tgtEl>
                                      </p:cBhvr>
                                    </p:animEffect>
                                    <p:animScale>
                                      <p:cBhvr>
                                        <p:cTn id="32" dur="250" autoRev="1" fill="hold"/>
                                        <p:tgtEl>
                                          <p:spTgt spid="4100"/>
                                        </p:tgtEl>
                                      </p:cBhvr>
                                      <p:by x="105000" y="105000"/>
                                    </p:animScale>
                                  </p:childTnLst>
                                </p:cTn>
                              </p:par>
                              <p:par>
                                <p:cTn id="33" presetID="26" presetClass="emph" presetSubtype="0" fill="hold" nodeType="withEffect">
                                  <p:stCondLst>
                                    <p:cond delay="0"/>
                                  </p:stCondLst>
                                  <p:childTnLst>
                                    <p:animEffect transition="out" filter="fade">
                                      <p:cBhvr>
                                        <p:cTn id="34" dur="500" tmFilter="0, 0; .2, .5; .8, .5; 1, 0"/>
                                        <p:tgtEl>
                                          <p:spTgt spid="4101"/>
                                        </p:tgtEl>
                                      </p:cBhvr>
                                    </p:animEffect>
                                    <p:animScale>
                                      <p:cBhvr>
                                        <p:cTn id="35" dur="250" autoRev="1" fill="hold"/>
                                        <p:tgtEl>
                                          <p:spTgt spid="410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9701" y="914400"/>
            <a:ext cx="6400800" cy="9448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conditions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219200" y="1828800"/>
            <a:ext cx="6477000" cy="3886200"/>
          </a:xfrm>
        </p:spPr>
        <p:txBody>
          <a:bodyPr>
            <a:noAutofit/>
          </a:bodyPr>
          <a:lstStyle/>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Most prisoners were poorly fed. Many had to live off of a bit of coffee/tea and moldy bread for breakfast before they went to work for 10+ hours each day.</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As many as 1600 prisoners were shoved into barracks with bunk beds meant for 200. Epidemics were unavoidable, and many died due to easily spread illnesses.</a:t>
            </a:r>
          </a:p>
          <a:p>
            <a:pPr marL="342900" indent="-342900" algn="l">
              <a:lnSpc>
                <a:spcPct val="100000"/>
              </a:lnSpc>
              <a:spcBef>
                <a:spcPts val="0"/>
              </a:spcBef>
              <a:buFont typeface="Wingdings" pitchFamily="2" charset="2"/>
              <a:buChar char="v"/>
            </a:pPr>
            <a:endParaRPr lang="en-US" sz="1800" i="0" dirty="0">
              <a:latin typeface="EucrosiaUPC" pitchFamily="18" charset="-34"/>
              <a:cs typeface="EucrosiaUPC" pitchFamily="18" charset="-34"/>
            </a:endParaRPr>
          </a:p>
          <a:p>
            <a:pPr marL="342900" indent="-342900" algn="l">
              <a:lnSpc>
                <a:spcPct val="100000"/>
              </a:lnSpc>
              <a:spcBef>
                <a:spcPts val="0"/>
              </a:spcBef>
              <a:buFont typeface="Wingdings" pitchFamily="2" charset="2"/>
              <a:buChar char="v"/>
            </a:pPr>
            <a:endParaRPr lang="en-US" sz="1800" i="0" dirty="0" smtClean="0">
              <a:latin typeface="EucrosiaUPC" pitchFamily="18" charset="-34"/>
              <a:cs typeface="EucrosiaUPC" pitchFamily="18" charset="-34"/>
            </a:endParaRPr>
          </a:p>
          <a:p>
            <a:pPr algn="l">
              <a:lnSpc>
                <a:spcPct val="100000"/>
              </a:lnSpc>
              <a:spcBef>
                <a:spcPts val="0"/>
              </a:spcBef>
            </a:pPr>
            <a:endParaRPr lang="en-US" sz="1800" i="0" dirty="0" smtClean="0">
              <a:latin typeface="EucrosiaUPC" pitchFamily="18" charset="-34"/>
              <a:cs typeface="EucrosiaUPC" pitchFamily="18" charset="-34"/>
            </a:endParaRPr>
          </a:p>
          <a:p>
            <a:pPr algn="l">
              <a:lnSpc>
                <a:spcPct val="100000"/>
              </a:lnSpc>
              <a:spcBef>
                <a:spcPts val="0"/>
              </a:spcBef>
            </a:pPr>
            <a:endParaRPr lang="en-US" sz="1800" i="0" dirty="0">
              <a:latin typeface="EucrosiaUPC" pitchFamily="18" charset="-34"/>
              <a:cs typeface="EucrosiaUPC" pitchFamily="18" charset="-34"/>
            </a:endParaRPr>
          </a:p>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Live prisoners were used for lab experiments. They often endured excessive bleeding, injections of fatal diseases, live dissections, tuberculosis testing, tryouts of new medicinal remedies, and much more. After death, the corpses were dragged by tongs or ropes to be incinerated in ovens.</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Prisoners were expected to work, starve, exhaust themselves, and take the hateful beatings of the SS.</a:t>
            </a:r>
            <a:endParaRPr lang="en-US" sz="1800" i="0" dirty="0">
              <a:latin typeface="EucrosiaUPC" pitchFamily="18" charset="-34"/>
              <a:cs typeface="EucrosiaUPC" pitchFamily="18" charset="-34"/>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002733"/>
            <a:ext cx="1390316" cy="990600"/>
          </a:xfrm>
          <a:prstGeom prst="rect">
            <a:avLst/>
          </a:prstGeom>
          <a:ln/>
        </p:spPr>
        <p:style>
          <a:lnRef idx="0">
            <a:schemeClr val="dk1"/>
          </a:lnRef>
          <a:fillRef idx="1002">
            <a:schemeClr val="lt1"/>
          </a:fillRef>
          <a:effectRef idx="3">
            <a:schemeClr val="dk1"/>
          </a:effectRef>
          <a:fontRef idx="minor">
            <a:schemeClr val="lt1"/>
          </a:fontRef>
        </p:style>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9338" y="3002733"/>
            <a:ext cx="1383062" cy="990600"/>
          </a:xfrm>
          <a:prstGeom prst="rect">
            <a:avLst/>
          </a:prstGeom>
          <a:ln/>
        </p:spPr>
        <p:style>
          <a:lnRef idx="0">
            <a:schemeClr val="dk1"/>
          </a:lnRef>
          <a:fillRef idx="1002">
            <a:schemeClr val="lt1"/>
          </a:fillRef>
          <a:effectRef idx="3">
            <a:schemeClr val="dk1"/>
          </a:effectRef>
          <a:fontRef idx="minor">
            <a:schemeClr val="lt1"/>
          </a:fontRef>
        </p:style>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2401" y="3002733"/>
            <a:ext cx="1295400" cy="990600"/>
          </a:xfrm>
          <a:prstGeom prst="rect">
            <a:avLst/>
          </a:prstGeom>
          <a:ln/>
        </p:spPr>
        <p:style>
          <a:lnRef idx="0">
            <a:schemeClr val="dk1"/>
          </a:lnRef>
          <a:fillRef idx="1002">
            <a:schemeClr val="lt1"/>
          </a:fillRef>
          <a:effectRef idx="3">
            <a:schemeClr val="dk1"/>
          </a:effectRef>
          <a:fontRef idx="minor">
            <a:schemeClr val="lt1"/>
          </a:fontRef>
        </p:style>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1" y="3002733"/>
            <a:ext cx="1223962" cy="990600"/>
          </a:xfrm>
          <a:prstGeom prst="rect">
            <a:avLst/>
          </a:prstGeom>
          <a:ln/>
        </p:spPr>
        <p:style>
          <a:lnRef idx="0">
            <a:schemeClr val="dk1"/>
          </a:lnRef>
          <a:fillRef idx="1002">
            <a:schemeClr val="lt1"/>
          </a:fillRef>
          <a:effectRef idx="3">
            <a:schemeClr val="dk1"/>
          </a:effectRef>
          <a:fontRef idx="minor">
            <a:schemeClr val="lt1"/>
          </a:fontRef>
        </p:style>
      </p:pic>
      <p:pic>
        <p:nvPicPr>
          <p:cNvPr id="512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81762" y="3002733"/>
            <a:ext cx="1366838" cy="990600"/>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139567801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6" end="6"/>
                                            </p:txEl>
                                          </p:spTgt>
                                        </p:tgtEl>
                                      </p:cBhvr>
                                    </p:animEffect>
                                    <p:animScale>
                                      <p:cBhvr>
                                        <p:cTn id="21" dur="250" autoRev="1" fill="hold"/>
                                        <p:tgtEl>
                                          <p:spTgt spid="3">
                                            <p:txEl>
                                              <p:pRg st="6" end="6"/>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0" nodeType="clickEffect">
                                  <p:stCondLst>
                                    <p:cond delay="0"/>
                                  </p:stCondLst>
                                  <p:childTnLst>
                                    <p:animEffect transition="out" filter="fade">
                                      <p:cBhvr>
                                        <p:cTn id="25" dur="500" tmFilter="0, 0; .2, .5; .8, .5; 1, 0"/>
                                        <p:tgtEl>
                                          <p:spTgt spid="3">
                                            <p:txEl>
                                              <p:pRg st="7" end="7"/>
                                            </p:txEl>
                                          </p:spTgt>
                                        </p:tgtEl>
                                      </p:cBhvr>
                                    </p:animEffect>
                                    <p:animScale>
                                      <p:cBhvr>
                                        <p:cTn id="26" dur="250" autoRev="1" fill="hold"/>
                                        <p:tgtEl>
                                          <p:spTgt spid="3">
                                            <p:txEl>
                                              <p:pRg st="7" end="7"/>
                                            </p:txEl>
                                          </p:spTgt>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5122"/>
                                        </p:tgtEl>
                                      </p:cBhvr>
                                    </p:animEffect>
                                    <p:animScale>
                                      <p:cBhvr>
                                        <p:cTn id="31" dur="250" autoRev="1" fill="hold"/>
                                        <p:tgtEl>
                                          <p:spTgt spid="5122"/>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5123"/>
                                        </p:tgtEl>
                                      </p:cBhvr>
                                    </p:animEffect>
                                    <p:animScale>
                                      <p:cBhvr>
                                        <p:cTn id="34" dur="250" autoRev="1" fill="hold"/>
                                        <p:tgtEl>
                                          <p:spTgt spid="5123"/>
                                        </p:tgtEl>
                                      </p:cBhvr>
                                      <p:by x="105000" y="105000"/>
                                    </p:animScale>
                                  </p:childTnLst>
                                </p:cTn>
                              </p:par>
                              <p:par>
                                <p:cTn id="35" presetID="26" presetClass="emph" presetSubtype="0" fill="hold" nodeType="withEffect">
                                  <p:stCondLst>
                                    <p:cond delay="0"/>
                                  </p:stCondLst>
                                  <p:childTnLst>
                                    <p:animEffect transition="out" filter="fade">
                                      <p:cBhvr>
                                        <p:cTn id="36" dur="500" tmFilter="0, 0; .2, .5; .8, .5; 1, 0"/>
                                        <p:tgtEl>
                                          <p:spTgt spid="5124"/>
                                        </p:tgtEl>
                                      </p:cBhvr>
                                    </p:animEffect>
                                    <p:animScale>
                                      <p:cBhvr>
                                        <p:cTn id="37" dur="250" autoRev="1" fill="hold"/>
                                        <p:tgtEl>
                                          <p:spTgt spid="5124"/>
                                        </p:tgtEl>
                                      </p:cBhvr>
                                      <p:by x="105000" y="105000"/>
                                    </p:animScale>
                                  </p:childTnLst>
                                </p:cTn>
                              </p:par>
                              <p:par>
                                <p:cTn id="38" presetID="26" presetClass="emph" presetSubtype="0" fill="hold" nodeType="withEffect">
                                  <p:stCondLst>
                                    <p:cond delay="0"/>
                                  </p:stCondLst>
                                  <p:childTnLst>
                                    <p:animEffect transition="out" filter="fade">
                                      <p:cBhvr>
                                        <p:cTn id="39" dur="500" tmFilter="0, 0; .2, .5; .8, .5; 1, 0"/>
                                        <p:tgtEl>
                                          <p:spTgt spid="5125"/>
                                        </p:tgtEl>
                                      </p:cBhvr>
                                    </p:animEffect>
                                    <p:animScale>
                                      <p:cBhvr>
                                        <p:cTn id="40" dur="250" autoRev="1" fill="hold"/>
                                        <p:tgtEl>
                                          <p:spTgt spid="5125"/>
                                        </p:tgtEl>
                                      </p:cBhvr>
                                      <p:by x="105000" y="105000"/>
                                    </p:animScale>
                                  </p:childTnLst>
                                </p:cTn>
                              </p:par>
                              <p:par>
                                <p:cTn id="41" presetID="26" presetClass="emph" presetSubtype="0" fill="hold" nodeType="withEffect">
                                  <p:stCondLst>
                                    <p:cond delay="0"/>
                                  </p:stCondLst>
                                  <p:childTnLst>
                                    <p:animEffect transition="out" filter="fade">
                                      <p:cBhvr>
                                        <p:cTn id="42" dur="500" tmFilter="0, 0; .2, .5; .8, .5; 1, 0"/>
                                        <p:tgtEl>
                                          <p:spTgt spid="5126"/>
                                        </p:tgtEl>
                                      </p:cBhvr>
                                    </p:animEffect>
                                    <p:animScale>
                                      <p:cBhvr>
                                        <p:cTn id="43" dur="250" autoRev="1" fill="hold"/>
                                        <p:tgtEl>
                                          <p:spTgt spid="51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75648" y="990600"/>
            <a:ext cx="6705600" cy="8686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The statistics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143000" y="1905000"/>
            <a:ext cx="6781800" cy="1447800"/>
          </a:xfrm>
        </p:spPr>
        <p:txBody>
          <a:bodyPr>
            <a:normAutofit lnSpcReduction="10000"/>
          </a:bodyPr>
          <a:lstStyle/>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Unfortunately, many prisoners will never be able to be identified from these tragedies.</a:t>
            </a:r>
          </a:p>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By 1945, ~200,000 prisoners were registered at Dachau Concentration Camp and its sub-camps. 30% in the main camp were Jews.</a:t>
            </a:r>
          </a:p>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Out that ~200,000, approximately 35,000 of them died at Dachau. ~10,000 died even after the liberation of Dachau.</a:t>
            </a:r>
            <a:endParaRPr lang="en-US" sz="1800" i="0" dirty="0">
              <a:latin typeface="EucrosiaUPC" pitchFamily="18" charset="-34"/>
              <a:cs typeface="EucrosiaUPC" pitchFamily="18" charset="-34"/>
            </a:endParaRPr>
          </a:p>
        </p:txBody>
      </p:sp>
      <p:pic>
        <p:nvPicPr>
          <p:cNvPr id="6146" name="Picture 2" descr="http://www.ushmm.org/lcmedia/photo/wlc/image/74/745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2275" y="3259248"/>
            <a:ext cx="2479604" cy="1922352"/>
          </a:xfrm>
          <a:prstGeom prst="rect">
            <a:avLst/>
          </a:prstGeom>
        </p:spPr>
        <p:style>
          <a:lnRef idx="0">
            <a:schemeClr val="dk1"/>
          </a:lnRef>
          <a:fillRef idx="1002">
            <a:schemeClr val="lt1"/>
          </a:fillRef>
          <a:effectRef idx="3">
            <a:schemeClr val="dk1"/>
          </a:effectRef>
          <a:fontRef idx="minor">
            <a:schemeClr val="lt1"/>
          </a:fontRef>
        </p:style>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1879" y="3259248"/>
            <a:ext cx="2709430" cy="1922352"/>
          </a:xfrm>
          <a:prstGeom prst="rect">
            <a:avLst/>
          </a:prstGeom>
          <a:ln/>
        </p:spPr>
        <p:style>
          <a:lnRef idx="0">
            <a:schemeClr val="dk1"/>
          </a:lnRef>
          <a:fillRef idx="1002">
            <a:schemeClr val="lt1"/>
          </a:fillRef>
          <a:effectRef idx="3">
            <a:schemeClr val="dk1"/>
          </a:effectRef>
          <a:fontRef idx="minor">
            <a:schemeClr val="lt1"/>
          </a:fontRef>
        </p:style>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51310" y="3259248"/>
            <a:ext cx="1529938" cy="1922352"/>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2104938936"/>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2" end="2"/>
                                            </p:txEl>
                                          </p:spTgt>
                                        </p:tgtEl>
                                      </p:cBhvr>
                                    </p:animEffect>
                                    <p:animScale>
                                      <p:cBhvr>
                                        <p:cTn id="21" dur="250" autoRev="1" fill="hold"/>
                                        <p:tgtEl>
                                          <p:spTgt spid="3">
                                            <p:txEl>
                                              <p:pRg st="2" end="2"/>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6146"/>
                                        </p:tgtEl>
                                      </p:cBhvr>
                                    </p:animEffect>
                                    <p:animScale>
                                      <p:cBhvr>
                                        <p:cTn id="26" dur="250" autoRev="1" fill="hold"/>
                                        <p:tgtEl>
                                          <p:spTgt spid="6146"/>
                                        </p:tgtEl>
                                      </p:cBhvr>
                                      <p:by x="105000" y="105000"/>
                                    </p:animScale>
                                  </p:childTnLst>
                                </p:cTn>
                              </p:par>
                              <p:par>
                                <p:cTn id="27" presetID="26" presetClass="emph" presetSubtype="0" fill="hold" nodeType="withEffect">
                                  <p:stCondLst>
                                    <p:cond delay="0"/>
                                  </p:stCondLst>
                                  <p:childTnLst>
                                    <p:animEffect transition="out" filter="fade">
                                      <p:cBhvr>
                                        <p:cTn id="28" dur="500" tmFilter="0, 0; .2, .5; .8, .5; 1, 0"/>
                                        <p:tgtEl>
                                          <p:spTgt spid="6148"/>
                                        </p:tgtEl>
                                      </p:cBhvr>
                                    </p:animEffect>
                                    <p:animScale>
                                      <p:cBhvr>
                                        <p:cTn id="29" dur="250" autoRev="1" fill="hold"/>
                                        <p:tgtEl>
                                          <p:spTgt spid="6148"/>
                                        </p:tgtEl>
                                      </p:cBhvr>
                                      <p:by x="105000" y="105000"/>
                                    </p:animScale>
                                  </p:childTnLst>
                                </p:cTn>
                              </p:par>
                              <p:par>
                                <p:cTn id="30" presetID="26" presetClass="emph" presetSubtype="0" fill="hold" nodeType="withEffect">
                                  <p:stCondLst>
                                    <p:cond delay="0"/>
                                  </p:stCondLst>
                                  <p:childTnLst>
                                    <p:animEffect transition="out" filter="fade">
                                      <p:cBhvr>
                                        <p:cTn id="31" dur="500" tmFilter="0, 0; .2, .5; .8, .5; 1, 0"/>
                                        <p:tgtEl>
                                          <p:spTgt spid="6147"/>
                                        </p:tgtEl>
                                      </p:cBhvr>
                                    </p:animEffect>
                                    <p:animScale>
                                      <p:cBhvr>
                                        <p:cTn id="32" dur="250" autoRev="1" fill="hold"/>
                                        <p:tgtEl>
                                          <p:spTgt spid="61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8169" y="1066800"/>
            <a:ext cx="6400800" cy="8686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To survive</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143000" y="1828800"/>
            <a:ext cx="6781800" cy="1295400"/>
          </a:xfrm>
        </p:spPr>
        <p:txBody>
          <a:bodyPr>
            <a:normAutofit lnSpcReduction="10000"/>
          </a:bodyPr>
          <a:lstStyle/>
          <a:p>
            <a:pPr marL="342900" indent="-342900" algn="l">
              <a:lnSpc>
                <a:spcPct val="110000"/>
              </a:lnSpc>
              <a:spcBef>
                <a:spcPts val="0"/>
              </a:spcBef>
              <a:buFont typeface="Wingdings" pitchFamily="2" charset="2"/>
              <a:buChar char="v"/>
            </a:pPr>
            <a:r>
              <a:rPr lang="en-US" sz="1800" i="0" dirty="0" smtClean="0">
                <a:latin typeface="EucrosiaUPC" pitchFamily="18" charset="-34"/>
                <a:cs typeface="EucrosiaUPC" pitchFamily="18" charset="-34"/>
              </a:rPr>
              <a:t>Many prisoners that were weak to the Nazis died within half an hour of getting off the train that transported them there. An example of who they saw weak were women and children.</a:t>
            </a:r>
          </a:p>
          <a:p>
            <a:pPr marL="342900" indent="-342900" algn="l">
              <a:lnSpc>
                <a:spcPct val="110000"/>
              </a:lnSpc>
              <a:spcBef>
                <a:spcPts val="0"/>
              </a:spcBef>
              <a:buFont typeface="Wingdings" pitchFamily="2" charset="2"/>
              <a:buChar char="v"/>
            </a:pPr>
            <a:r>
              <a:rPr lang="en-US" sz="1800" i="0" dirty="0" smtClean="0">
                <a:latin typeface="EucrosiaUPC" pitchFamily="18" charset="-34"/>
                <a:cs typeface="EucrosiaUPC" pitchFamily="18" charset="-34"/>
              </a:rPr>
              <a:t>Only people that were strong and of use to them were accepted and worked till the day they died, usually dying in 5 months from exhaustion and malnutrition.</a:t>
            </a:r>
          </a:p>
          <a:p>
            <a:pPr marL="342900" indent="-342900" algn="l">
              <a:lnSpc>
                <a:spcPct val="110000"/>
              </a:lnSpc>
              <a:spcBef>
                <a:spcPts val="0"/>
              </a:spcBef>
              <a:buFont typeface="Wingdings" pitchFamily="2" charset="2"/>
              <a:buChar char="v"/>
            </a:pPr>
            <a:endParaRPr lang="en-US" sz="1800" i="0" dirty="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smtClean="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smtClean="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smtClean="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a:latin typeface="EucrosiaUPC" pitchFamily="18" charset="-34"/>
              <a:cs typeface="EucrosiaUPC" pitchFamily="18" charset="-34"/>
            </a:endParaRPr>
          </a:p>
        </p:txBody>
      </p:sp>
      <p:sp>
        <p:nvSpPr>
          <p:cNvPr id="4" name="TextBox 3"/>
          <p:cNvSpPr txBox="1"/>
          <p:nvPr/>
        </p:nvSpPr>
        <p:spPr>
          <a:xfrm>
            <a:off x="1143000" y="3968436"/>
            <a:ext cx="6629400" cy="1477328"/>
          </a:xfrm>
          <a:prstGeom prst="rect">
            <a:avLst/>
          </a:prstGeom>
          <a:noFill/>
        </p:spPr>
        <p:txBody>
          <a:bodyPr wrap="square" rtlCol="0">
            <a:spAutoFit/>
          </a:bodyPr>
          <a:lstStyle/>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Prisoners who were obedient and well-favored by the Nazis by stealing others, food, spying on their roommates, and many more, were more likely to live due to the use they were to the Nazis.</a:t>
            </a:r>
          </a:p>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Prisoners who came with skills (ex: blacksmiths, etc) had a better chance of survival, but only for such a long period of time.</a:t>
            </a:r>
            <a:endParaRPr lang="en-US" dirty="0">
              <a:solidFill>
                <a:schemeClr val="tx1">
                  <a:lumMod val="65000"/>
                  <a:lumOff val="35000"/>
                </a:schemeClr>
              </a:solidFill>
              <a:latin typeface="EucrosiaUPC" pitchFamily="18" charset="-34"/>
              <a:cs typeface="EucrosiaUPC" pitchFamily="18" charset="-34"/>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4852" y="3003403"/>
            <a:ext cx="1219200" cy="912420"/>
          </a:xfrm>
          <a:prstGeom prst="rect">
            <a:avLst/>
          </a:prstGeom>
          <a:ln/>
        </p:spPr>
        <p:style>
          <a:lnRef idx="0">
            <a:schemeClr val="dk1"/>
          </a:lnRef>
          <a:fillRef idx="1002">
            <a:schemeClr val="lt1"/>
          </a:fillRef>
          <a:effectRef idx="3">
            <a:schemeClr val="dk1"/>
          </a:effectRef>
          <a:fontRef idx="minor">
            <a:schemeClr val="lt1"/>
          </a:fontRef>
        </p:style>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052" y="3003403"/>
            <a:ext cx="1382162" cy="912420"/>
          </a:xfrm>
          <a:prstGeom prst="rect">
            <a:avLst/>
          </a:prstGeom>
          <a:ln/>
        </p:spPr>
        <p:style>
          <a:lnRef idx="0">
            <a:schemeClr val="dk1"/>
          </a:lnRef>
          <a:fillRef idx="1002">
            <a:schemeClr val="lt1"/>
          </a:fillRef>
          <a:effectRef idx="3">
            <a:schemeClr val="dk1"/>
          </a:effectRef>
          <a:fontRef idx="minor">
            <a:schemeClr val="lt1"/>
          </a:fontRef>
        </p:style>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6214" y="3001423"/>
            <a:ext cx="1066800" cy="914400"/>
          </a:xfrm>
          <a:prstGeom prst="rect">
            <a:avLst/>
          </a:prstGeom>
          <a:ln/>
        </p:spPr>
        <p:style>
          <a:lnRef idx="0">
            <a:schemeClr val="dk1"/>
          </a:lnRef>
          <a:fillRef idx="1002">
            <a:schemeClr val="lt1"/>
          </a:fillRef>
          <a:effectRef idx="3">
            <a:schemeClr val="dk1"/>
          </a:effectRef>
          <a:fontRef idx="minor">
            <a:schemeClr val="lt1"/>
          </a:fontRef>
        </p:style>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3001423"/>
            <a:ext cx="1224481" cy="918358"/>
          </a:xfrm>
          <a:prstGeom prst="rect">
            <a:avLst/>
          </a:prstGeom>
          <a:ln/>
        </p:spPr>
        <p:style>
          <a:lnRef idx="0">
            <a:schemeClr val="dk1"/>
          </a:lnRef>
          <a:fillRef idx="1002">
            <a:schemeClr val="lt1"/>
          </a:fillRef>
          <a:effectRef idx="3">
            <a:schemeClr val="dk1"/>
          </a:effectRef>
          <a:fontRef idx="minor">
            <a:schemeClr val="lt1"/>
          </a:fontRef>
        </p:style>
      </p:pic>
      <p:pic>
        <p:nvPicPr>
          <p:cNvPr id="7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01281" y="3003403"/>
            <a:ext cx="790412" cy="914399"/>
          </a:xfrm>
          <a:prstGeom prst="rect">
            <a:avLst/>
          </a:prstGeom>
          <a:ln/>
        </p:spPr>
        <p:style>
          <a:lnRef idx="0">
            <a:schemeClr val="dk1"/>
          </a:lnRef>
          <a:fillRef idx="1002">
            <a:schemeClr val="lt1"/>
          </a:fillRef>
          <a:effectRef idx="3">
            <a:schemeClr val="dk1"/>
          </a:effectRef>
          <a:fontRef idx="minor">
            <a:schemeClr val="lt1"/>
          </a:fontRef>
        </p:style>
      </p:pic>
      <p:pic>
        <p:nvPicPr>
          <p:cNvPr id="717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91693" y="3003403"/>
            <a:ext cx="880707" cy="914400"/>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2104938936"/>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7170"/>
                                        </p:tgtEl>
                                      </p:cBhvr>
                                    </p:animEffect>
                                    <p:animScale>
                                      <p:cBhvr>
                                        <p:cTn id="26" dur="250" autoRev="1" fill="hold"/>
                                        <p:tgtEl>
                                          <p:spTgt spid="7170"/>
                                        </p:tgtEl>
                                      </p:cBhvr>
                                      <p:by x="105000" y="105000"/>
                                    </p:animScale>
                                  </p:childTnLst>
                                </p:cTn>
                              </p:par>
                              <p:par>
                                <p:cTn id="27" presetID="26" presetClass="emph" presetSubtype="0" fill="hold" nodeType="withEffect">
                                  <p:stCondLst>
                                    <p:cond delay="0"/>
                                  </p:stCondLst>
                                  <p:childTnLst>
                                    <p:animEffect transition="out" filter="fade">
                                      <p:cBhvr>
                                        <p:cTn id="28" dur="500" tmFilter="0, 0; .2, .5; .8, .5; 1, 0"/>
                                        <p:tgtEl>
                                          <p:spTgt spid="7171"/>
                                        </p:tgtEl>
                                      </p:cBhvr>
                                    </p:animEffect>
                                    <p:animScale>
                                      <p:cBhvr>
                                        <p:cTn id="29" dur="250" autoRev="1" fill="hold"/>
                                        <p:tgtEl>
                                          <p:spTgt spid="7171"/>
                                        </p:tgtEl>
                                      </p:cBhvr>
                                      <p:by x="105000" y="105000"/>
                                    </p:animScale>
                                  </p:childTnLst>
                                </p:cTn>
                              </p:par>
                              <p:par>
                                <p:cTn id="30" presetID="26" presetClass="emph" presetSubtype="0" fill="hold" nodeType="withEffect">
                                  <p:stCondLst>
                                    <p:cond delay="0"/>
                                  </p:stCondLst>
                                  <p:childTnLst>
                                    <p:animEffect transition="out" filter="fade">
                                      <p:cBhvr>
                                        <p:cTn id="31" dur="500" tmFilter="0, 0; .2, .5; .8, .5; 1, 0"/>
                                        <p:tgtEl>
                                          <p:spTgt spid="7172"/>
                                        </p:tgtEl>
                                      </p:cBhvr>
                                    </p:animEffect>
                                    <p:animScale>
                                      <p:cBhvr>
                                        <p:cTn id="32" dur="250" autoRev="1" fill="hold"/>
                                        <p:tgtEl>
                                          <p:spTgt spid="7172"/>
                                        </p:tgtEl>
                                      </p:cBhvr>
                                      <p:by x="105000" y="105000"/>
                                    </p:animScale>
                                  </p:childTnLst>
                                </p:cTn>
                              </p:par>
                              <p:par>
                                <p:cTn id="33" presetID="26" presetClass="emph" presetSubtype="0" fill="hold" nodeType="withEffect">
                                  <p:stCondLst>
                                    <p:cond delay="0"/>
                                  </p:stCondLst>
                                  <p:childTnLst>
                                    <p:animEffect transition="out" filter="fade">
                                      <p:cBhvr>
                                        <p:cTn id="34" dur="500" tmFilter="0, 0; .2, .5; .8, .5; 1, 0"/>
                                        <p:tgtEl>
                                          <p:spTgt spid="7173"/>
                                        </p:tgtEl>
                                      </p:cBhvr>
                                    </p:animEffect>
                                    <p:animScale>
                                      <p:cBhvr>
                                        <p:cTn id="35" dur="250" autoRev="1" fill="hold"/>
                                        <p:tgtEl>
                                          <p:spTgt spid="7173"/>
                                        </p:tgtEl>
                                      </p:cBhvr>
                                      <p:by x="105000" y="105000"/>
                                    </p:animScale>
                                  </p:childTnLst>
                                </p:cTn>
                              </p:par>
                              <p:par>
                                <p:cTn id="36" presetID="26" presetClass="emph" presetSubtype="0" fill="hold" nodeType="withEffect">
                                  <p:stCondLst>
                                    <p:cond delay="0"/>
                                  </p:stCondLst>
                                  <p:childTnLst>
                                    <p:animEffect transition="out" filter="fade">
                                      <p:cBhvr>
                                        <p:cTn id="37" dur="500" tmFilter="0, 0; .2, .5; .8, .5; 1, 0"/>
                                        <p:tgtEl>
                                          <p:spTgt spid="7174"/>
                                        </p:tgtEl>
                                      </p:cBhvr>
                                    </p:animEffect>
                                    <p:animScale>
                                      <p:cBhvr>
                                        <p:cTn id="38" dur="250" autoRev="1" fill="hold"/>
                                        <p:tgtEl>
                                          <p:spTgt spid="7174"/>
                                        </p:tgtEl>
                                      </p:cBhvr>
                                      <p:by x="105000" y="105000"/>
                                    </p:animScale>
                                  </p:childTnLst>
                                </p:cTn>
                              </p:par>
                              <p:par>
                                <p:cTn id="39" presetID="26" presetClass="emph" presetSubtype="0" fill="hold" nodeType="withEffect">
                                  <p:stCondLst>
                                    <p:cond delay="0"/>
                                  </p:stCondLst>
                                  <p:childTnLst>
                                    <p:animEffect transition="out" filter="fade">
                                      <p:cBhvr>
                                        <p:cTn id="40" dur="500" tmFilter="0, 0; .2, .5; .8, .5; 1, 0"/>
                                        <p:tgtEl>
                                          <p:spTgt spid="7175"/>
                                        </p:tgtEl>
                                      </p:cBhvr>
                                    </p:animEffect>
                                    <p:animScale>
                                      <p:cBhvr>
                                        <p:cTn id="41" dur="250" autoRev="1" fill="hold"/>
                                        <p:tgtEl>
                                          <p:spTgt spid="71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066800"/>
            <a:ext cx="6400800" cy="8382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Open to Closed</a:t>
            </a:r>
            <a:endParaRPr lang="en-US" sz="4000" dirty="0">
              <a:effectLst>
                <a:outerShdw blurRad="38100" dist="38100" dir="2700000" algn="tl">
                  <a:srgbClr val="000000">
                    <a:alpha val="43137"/>
                  </a:srgbClr>
                </a:outerShdw>
              </a:effectLst>
              <a:latin typeface="Acorn Initials" pitchFamily="2" charset="0"/>
            </a:endParaRPr>
          </a:p>
        </p:txBody>
      </p:sp>
      <p:sp>
        <p:nvSpPr>
          <p:cNvPr id="5" name="TextBox 4"/>
          <p:cNvSpPr txBox="1"/>
          <p:nvPr/>
        </p:nvSpPr>
        <p:spPr>
          <a:xfrm>
            <a:off x="1536947" y="1905000"/>
            <a:ext cx="5867400" cy="646331"/>
          </a:xfrm>
          <a:prstGeom prst="rect">
            <a:avLst/>
          </a:prstGeom>
          <a:noFill/>
        </p:spPr>
        <p:txBody>
          <a:bodyPr wrap="square" rtlCol="0">
            <a:spAutoFit/>
          </a:bodyPr>
          <a:lstStyle/>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The camp opened in 1933 to house political enemies, and closed in 1945, right after the camp was liberated by Americans.</a:t>
            </a:r>
            <a:endParaRPr lang="en-US" dirty="0">
              <a:solidFill>
                <a:schemeClr val="tx1">
                  <a:lumMod val="65000"/>
                  <a:lumOff val="35000"/>
                </a:schemeClr>
              </a:solidFill>
              <a:latin typeface="EucrosiaUPC" pitchFamily="18" charset="-34"/>
              <a:cs typeface="EucrosiaUPC" pitchFamily="18" charset="-34"/>
            </a:endParaRPr>
          </a:p>
        </p:txBody>
      </p:sp>
      <p:pic>
        <p:nvPicPr>
          <p:cNvPr id="8194" name="Picture 2" descr="http://upload.wikimedia.org/wikipedia/commons/1/1a/Concentration_camp_dachau_aerial_view.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2819400"/>
            <a:ext cx="3276600" cy="259745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letsgo-europe.com/Germany/ditch2_8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328" y="2703731"/>
            <a:ext cx="3463266" cy="2713119"/>
          </a:xfrm>
          <a:prstGeom prst="rect">
            <a:avLst/>
          </a:prstGeom>
        </p:spPr>
        <p:style>
          <a:lnRef idx="0">
            <a:schemeClr val="dk1"/>
          </a:lnRef>
          <a:fillRef idx="1002">
            <a:schemeClr val="lt1"/>
          </a:fillRef>
          <a:effectRef idx="3">
            <a:schemeClr val="dk1"/>
          </a:effectRef>
          <a:fontRef idx="minor">
            <a:schemeClr val="lt1"/>
          </a:fontRef>
        </p:style>
      </p:pic>
      <p:pic>
        <p:nvPicPr>
          <p:cNvPr id="8198" name="Picture 6" descr="http://2.bp.blogspot.com/_AOGK87WAhlk/TIroiE05HoI/AAAAAAAAOqI/tp82x-aEw8U/s1600/dachau_concentration_camp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5594" y="2703731"/>
            <a:ext cx="3429000" cy="2713119"/>
          </a:xfrm>
          <a:prstGeom prst="rect">
            <a:avLst/>
          </a:prstGeom>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1912173225"/>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5"/>
                                        </p:tgtEl>
                                      </p:cBhvr>
                                    </p:animEffect>
                                    <p:animScale>
                                      <p:cBhvr>
                                        <p:cTn id="11" dur="250" autoRev="1" fill="hold"/>
                                        <p:tgtEl>
                                          <p:spTgt spid="5"/>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8196"/>
                                        </p:tgtEl>
                                      </p:cBhvr>
                                    </p:animEffect>
                                    <p:animScale>
                                      <p:cBhvr>
                                        <p:cTn id="16" dur="250" autoRev="1" fill="hold"/>
                                        <p:tgtEl>
                                          <p:spTgt spid="8196"/>
                                        </p:tgtEl>
                                      </p:cBhvr>
                                      <p:by x="105000" y="105000"/>
                                    </p:animScale>
                                  </p:childTnLst>
                                </p:cTn>
                              </p:par>
                              <p:par>
                                <p:cTn id="17" presetID="26" presetClass="emph" presetSubtype="0" fill="hold" nodeType="withEffect">
                                  <p:stCondLst>
                                    <p:cond delay="0"/>
                                  </p:stCondLst>
                                  <p:childTnLst>
                                    <p:animEffect transition="out" filter="fade">
                                      <p:cBhvr>
                                        <p:cTn id="18" dur="500" tmFilter="0, 0; .2, .5; .8, .5; 1, 0"/>
                                        <p:tgtEl>
                                          <p:spTgt spid="8198"/>
                                        </p:tgtEl>
                                      </p:cBhvr>
                                    </p:animEffect>
                                    <p:animScale>
                                      <p:cBhvr>
                                        <p:cTn id="19" dur="250" autoRev="1" fill="hold"/>
                                        <p:tgtEl>
                                          <p:spTgt spid="819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990600"/>
            <a:ext cx="7086600" cy="8686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The last few days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066800" y="1905000"/>
            <a:ext cx="6781800" cy="1295400"/>
          </a:xfrm>
        </p:spPr>
        <p:txBody>
          <a:bodyPr>
            <a:noAutofit/>
          </a:bodyPr>
          <a:lstStyle/>
          <a:p>
            <a:pPr marL="342900" indent="-342900" algn="l">
              <a:lnSpc>
                <a:spcPct val="100000"/>
              </a:lnSpc>
              <a:spcBef>
                <a:spcPts val="0"/>
              </a:spcBef>
              <a:buFont typeface="Wingdings" pitchFamily="2" charset="2"/>
              <a:buChar char="v"/>
            </a:pPr>
            <a:r>
              <a:rPr lang="en-US" sz="1600" i="0" dirty="0" smtClean="0">
                <a:latin typeface="EucrosiaUPC" pitchFamily="18" charset="-34"/>
                <a:cs typeface="EucrosiaUPC" pitchFamily="18" charset="-34"/>
              </a:rPr>
              <a:t>During the last few days, transports arrived from the camp, carrying the dead. The SS had intended not to lose any prisoners to the Allies, and was on the mindset of killing them all before they were killed by bombs.</a:t>
            </a:r>
          </a:p>
          <a:p>
            <a:pPr marL="342900" indent="-342900" algn="l">
              <a:lnSpc>
                <a:spcPct val="100000"/>
              </a:lnSpc>
              <a:spcBef>
                <a:spcPts val="0"/>
              </a:spcBef>
              <a:buFont typeface="Wingdings" pitchFamily="2" charset="2"/>
              <a:buChar char="v"/>
            </a:pPr>
            <a:r>
              <a:rPr lang="en-US" sz="1600" i="0" dirty="0" smtClean="0">
                <a:latin typeface="EucrosiaUPC" pitchFamily="18" charset="-34"/>
                <a:cs typeface="EucrosiaUPC" pitchFamily="18" charset="-34"/>
              </a:rPr>
              <a:t>Prisoners secretly worked together to form an underground committee to stay alive and resist the SS’s plans.</a:t>
            </a:r>
          </a:p>
          <a:p>
            <a:pPr marL="342900" indent="-342900" algn="l">
              <a:lnSpc>
                <a:spcPct val="100000"/>
              </a:lnSpc>
              <a:spcBef>
                <a:spcPts val="0"/>
              </a:spcBef>
              <a:buFont typeface="Wingdings" pitchFamily="2" charset="2"/>
              <a:buChar char="v"/>
            </a:pPr>
            <a:endParaRPr lang="en-US" sz="1600" i="0" dirty="0">
              <a:latin typeface="EucrosiaUPC" pitchFamily="18" charset="-34"/>
              <a:cs typeface="EucrosiaUPC" pitchFamily="18" charset="-34"/>
            </a:endParaRPr>
          </a:p>
          <a:p>
            <a:pPr marL="342900" indent="-342900" algn="l">
              <a:lnSpc>
                <a:spcPct val="100000"/>
              </a:lnSpc>
              <a:spcBef>
                <a:spcPts val="0"/>
              </a:spcBef>
              <a:buFont typeface="Wingdings" pitchFamily="2" charset="2"/>
              <a:buChar char="v"/>
            </a:pPr>
            <a:endParaRPr lang="en-US" sz="1600" i="0" dirty="0" smtClean="0">
              <a:latin typeface="EucrosiaUPC" pitchFamily="18" charset="-34"/>
              <a:cs typeface="EucrosiaUPC" pitchFamily="18" charset="-34"/>
            </a:endParaRPr>
          </a:p>
          <a:p>
            <a:pPr algn="l">
              <a:lnSpc>
                <a:spcPct val="100000"/>
              </a:lnSpc>
              <a:spcBef>
                <a:spcPts val="0"/>
              </a:spcBef>
            </a:pPr>
            <a:endParaRPr lang="en-US" sz="1600" i="0" dirty="0" smtClean="0">
              <a:latin typeface="EucrosiaUPC" pitchFamily="18" charset="-34"/>
              <a:cs typeface="EucrosiaUPC" pitchFamily="18" charset="-34"/>
            </a:endParaRPr>
          </a:p>
          <a:p>
            <a:pPr marL="285750" indent="-285750" algn="l">
              <a:lnSpc>
                <a:spcPct val="100000"/>
              </a:lnSpc>
              <a:spcBef>
                <a:spcPts val="0"/>
              </a:spcBef>
              <a:buFont typeface="Wingdings" pitchFamily="2" charset="2"/>
              <a:buChar char="v"/>
            </a:pPr>
            <a:r>
              <a:rPr lang="en-US" sz="1600" b="1" i="0" dirty="0" smtClean="0">
                <a:latin typeface="EucrosiaUPC" pitchFamily="18" charset="-34"/>
                <a:cs typeface="EucrosiaUPC" pitchFamily="18" charset="-34"/>
              </a:rPr>
              <a:t>April 26, 1945</a:t>
            </a:r>
            <a:r>
              <a:rPr lang="en-US" sz="1600" b="1" i="0" baseline="30000" dirty="0" smtClean="0">
                <a:latin typeface="EucrosiaUPC" pitchFamily="18" charset="-34"/>
                <a:cs typeface="EucrosiaUPC" pitchFamily="18" charset="-34"/>
              </a:rPr>
              <a:t>th</a:t>
            </a:r>
            <a:r>
              <a:rPr lang="en-US" sz="1600" i="0" dirty="0" smtClean="0">
                <a:latin typeface="EucrosiaUPC" pitchFamily="18" charset="-34"/>
                <a:cs typeface="EucrosiaUPC" pitchFamily="18" charset="-34"/>
              </a:rPr>
              <a:t>: Two prisoners from the committee were sent to request help in Dachau when the American troops arrived. Americans were supposed to arrive in Munich first, but changed their plans.</a:t>
            </a:r>
          </a:p>
          <a:p>
            <a:pPr marL="285750" indent="-285750" algn="l">
              <a:lnSpc>
                <a:spcPct val="100000"/>
              </a:lnSpc>
              <a:spcBef>
                <a:spcPts val="0"/>
              </a:spcBef>
              <a:buFont typeface="Wingdings" pitchFamily="2" charset="2"/>
              <a:buChar char="v"/>
            </a:pPr>
            <a:r>
              <a:rPr lang="en-US" sz="1600" i="0" dirty="0" smtClean="0">
                <a:latin typeface="EucrosiaUPC" pitchFamily="18" charset="-34"/>
                <a:cs typeface="EucrosiaUPC" pitchFamily="18" charset="-34"/>
              </a:rPr>
              <a:t>The SS forcibly marched 7000 prisoners out of the camp to march south. The Americans soon met with them and the SS fought. Many innocent prisoners died.</a:t>
            </a:r>
          </a:p>
          <a:p>
            <a:pPr marL="285750" indent="-285750" algn="l">
              <a:lnSpc>
                <a:spcPct val="100000"/>
              </a:lnSpc>
              <a:spcBef>
                <a:spcPts val="0"/>
              </a:spcBef>
              <a:buFont typeface="Wingdings" pitchFamily="2" charset="2"/>
              <a:buChar char="v"/>
            </a:pPr>
            <a:endParaRPr lang="en-US" sz="1600" i="0" dirty="0">
              <a:latin typeface="EucrosiaUPC" pitchFamily="18" charset="-34"/>
              <a:cs typeface="EucrosiaUPC" pitchFamily="18" charset="-34"/>
            </a:endParaRPr>
          </a:p>
          <a:p>
            <a:pPr marL="285750" indent="-285750" algn="l">
              <a:lnSpc>
                <a:spcPct val="100000"/>
              </a:lnSpc>
              <a:spcBef>
                <a:spcPts val="0"/>
              </a:spcBef>
              <a:buFont typeface="Wingdings" pitchFamily="2" charset="2"/>
              <a:buChar char="v"/>
            </a:pPr>
            <a:r>
              <a:rPr lang="en-US" sz="1600" b="1" i="0" dirty="0" smtClean="0">
                <a:latin typeface="EucrosiaUPC" pitchFamily="18" charset="-34"/>
                <a:cs typeface="EucrosiaUPC" pitchFamily="18" charset="-34"/>
              </a:rPr>
              <a:t>April 29, 1945</a:t>
            </a:r>
            <a:r>
              <a:rPr lang="en-US" sz="1600" b="1" i="0" baseline="30000" dirty="0" smtClean="0">
                <a:latin typeface="EucrosiaUPC" pitchFamily="18" charset="-34"/>
                <a:cs typeface="EucrosiaUPC" pitchFamily="18" charset="-34"/>
              </a:rPr>
              <a:t>th</a:t>
            </a:r>
            <a:r>
              <a:rPr lang="en-US" sz="1600" i="0" dirty="0" smtClean="0">
                <a:latin typeface="EucrosiaUPC" pitchFamily="18" charset="-34"/>
                <a:cs typeface="EucrosiaUPC" pitchFamily="18" charset="-34"/>
              </a:rPr>
              <a:t>: Dachau was successfully liberated by American troops. Cries of freedom were heard in all languages.</a:t>
            </a:r>
          </a:p>
        </p:txBody>
      </p:sp>
    </p:spTree>
    <p:extLst>
      <p:ext uri="{BB962C8B-B14F-4D97-AF65-F5344CB8AC3E}">
        <p14:creationId xmlns:p14="http://schemas.microsoft.com/office/powerpoint/2010/main" val="1912173225"/>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5" end="5"/>
                                            </p:txEl>
                                          </p:spTgt>
                                        </p:tgtEl>
                                      </p:cBhvr>
                                    </p:animEffect>
                                    <p:animScale>
                                      <p:cBhvr>
                                        <p:cTn id="21" dur="250" autoRev="1" fill="hold"/>
                                        <p:tgtEl>
                                          <p:spTgt spid="3">
                                            <p:txEl>
                                              <p:pRg st="5" end="5"/>
                                            </p:txEl>
                                          </p:spTgt>
                                        </p:tgtEl>
                                      </p:cBhvr>
                                      <p:by x="105000" y="105000"/>
                                    </p:animScale>
                                  </p:childTnLst>
                                </p:cTn>
                              </p:par>
                              <p:par>
                                <p:cTn id="22" presetID="26" presetClass="emph" presetSubtype="0" fill="hold" grpId="0" nodeType="withEffect">
                                  <p:stCondLst>
                                    <p:cond delay="0"/>
                                  </p:stCondLst>
                                  <p:childTnLst>
                                    <p:animEffect transition="out" filter="fade">
                                      <p:cBhvr>
                                        <p:cTn id="23" dur="500" tmFilter="0, 0; .2, .5; .8, .5; 1, 0"/>
                                        <p:tgtEl>
                                          <p:spTgt spid="3">
                                            <p:txEl>
                                              <p:pRg st="6" end="6"/>
                                            </p:txEl>
                                          </p:spTgt>
                                        </p:tgtEl>
                                      </p:cBhvr>
                                    </p:animEffect>
                                    <p:animScale>
                                      <p:cBhvr>
                                        <p:cTn id="24" dur="250" autoRev="1" fill="hold"/>
                                        <p:tgtEl>
                                          <p:spTgt spid="3">
                                            <p:txEl>
                                              <p:pRg st="6" end="6"/>
                                            </p:txEl>
                                          </p:spTgt>
                                        </p:tgtEl>
                                      </p:cBhvr>
                                      <p:by x="105000" y="105000"/>
                                    </p:animScale>
                                  </p:childTnLst>
                                </p:cTn>
                              </p:par>
                              <p:par>
                                <p:cTn id="25" presetID="26" presetClass="emph" presetSubtype="0" fill="hold" grpId="0" nodeType="withEffect">
                                  <p:stCondLst>
                                    <p:cond delay="0"/>
                                  </p:stCondLst>
                                  <p:childTnLst>
                                    <p:animEffect transition="out" filter="fade">
                                      <p:cBhvr>
                                        <p:cTn id="26" dur="500" tmFilter="0, 0; .2, .5; .8, .5; 1, 0"/>
                                        <p:tgtEl>
                                          <p:spTgt spid="3">
                                            <p:txEl>
                                              <p:pRg st="8" end="8"/>
                                            </p:txEl>
                                          </p:spTgt>
                                        </p:tgtEl>
                                      </p:cBhvr>
                                    </p:animEffect>
                                    <p:animScale>
                                      <p:cBhvr>
                                        <p:cTn id="27" dur="250" autoRev="1" fill="hold"/>
                                        <p:tgtEl>
                                          <p:spTgt spid="3">
                                            <p:txEl>
                                              <p:pRg st="8" end="8"/>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225</TotalTime>
  <Words>824</Words>
  <Application>Microsoft Office PowerPoint</Application>
  <PresentationFormat>On-screen Show (4:3)</PresentationFormat>
  <Paragraphs>72</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Couture</vt:lpstr>
      <vt:lpstr>D  a  c  h  a  u  Concentration Camp</vt:lpstr>
      <vt:lpstr>Location</vt:lpstr>
      <vt:lpstr>The Prisoners</vt:lpstr>
      <vt:lpstr>work camp</vt:lpstr>
      <vt:lpstr>conditions</vt:lpstr>
      <vt:lpstr>The statistics</vt:lpstr>
      <vt:lpstr>To survive</vt:lpstr>
      <vt:lpstr>Open to Closed</vt:lpstr>
      <vt:lpstr>The last few days</vt:lpstr>
      <vt:lpstr>Media</vt:lpstr>
      <vt:lpstr>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Chousho</dc:creator>
  <cp:lastModifiedBy>Windows User</cp:lastModifiedBy>
  <cp:revision>22</cp:revision>
  <dcterms:created xsi:type="dcterms:W3CDTF">2013-04-24T23:45:47Z</dcterms:created>
  <dcterms:modified xsi:type="dcterms:W3CDTF">2013-05-01T17:31:22Z</dcterms:modified>
</cp:coreProperties>
</file>